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302" r:id="rId6"/>
    <p:sldId id="301" r:id="rId7"/>
    <p:sldId id="303" r:id="rId8"/>
    <p:sldId id="304" r:id="rId9"/>
    <p:sldId id="320" r:id="rId10"/>
    <p:sldId id="305" r:id="rId11"/>
    <p:sldId id="306" r:id="rId12"/>
    <p:sldId id="321" r:id="rId13"/>
    <p:sldId id="307" r:id="rId14"/>
    <p:sldId id="308" r:id="rId15"/>
    <p:sldId id="322" r:id="rId16"/>
    <p:sldId id="323" r:id="rId17"/>
    <p:sldId id="324" r:id="rId18"/>
    <p:sldId id="309" r:id="rId19"/>
    <p:sldId id="310" r:id="rId20"/>
    <p:sldId id="311" r:id="rId21"/>
    <p:sldId id="312" r:id="rId22"/>
    <p:sldId id="313" r:id="rId23"/>
    <p:sldId id="325" r:id="rId24"/>
    <p:sldId id="314" r:id="rId25"/>
    <p:sldId id="315" r:id="rId26"/>
    <p:sldId id="316" r:id="rId27"/>
    <p:sldId id="326" r:id="rId28"/>
    <p:sldId id="317" r:id="rId29"/>
    <p:sldId id="318" r:id="rId30"/>
    <p:sldId id="31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F9F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1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C3EFCA-360D-4779-903C-FEFD387A9495}"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81BB3399-9E59-42E0-B5FC-B99B9EA7B9FD}">
      <dgm:prSet phldrT="[Text]" phldr="0"/>
      <dgm:spPr/>
      <dgm:t>
        <a:bodyPr/>
        <a:lstStyle/>
        <a:p>
          <a:r>
            <a:rPr lang="en-GB" dirty="0"/>
            <a:t>Tell us why you think this</a:t>
          </a:r>
        </a:p>
      </dgm:t>
    </dgm:pt>
    <dgm:pt modelId="{2DFA6D12-D185-418B-911F-7F8DF251A4A5}" type="parTrans" cxnId="{4C81763C-88B1-4487-9FEC-74288B895DF6}">
      <dgm:prSet/>
      <dgm:spPr/>
      <dgm:t>
        <a:bodyPr/>
        <a:lstStyle/>
        <a:p>
          <a:endParaRPr lang="en-GB"/>
        </a:p>
      </dgm:t>
    </dgm:pt>
    <dgm:pt modelId="{6AC0E1E0-F793-4F07-8051-C5F56634AE08}" type="sibTrans" cxnId="{4C81763C-88B1-4487-9FEC-74288B895DF6}">
      <dgm:prSet/>
      <dgm:spPr/>
      <dgm:t>
        <a:bodyPr/>
        <a:lstStyle/>
        <a:p>
          <a:endParaRPr lang="en-GB"/>
        </a:p>
      </dgm:t>
    </dgm:pt>
    <dgm:pt modelId="{F7A49655-F39C-452F-A1F4-4311822FC85D}">
      <dgm:prSet phldrT="[Text]" phldr="0"/>
      <dgm:spPr/>
      <dgm:t>
        <a:bodyPr/>
        <a:lstStyle/>
        <a:p>
          <a:r>
            <a:rPr lang="en-GB" dirty="0"/>
            <a:t>You could talk to your child’s teacher first and then the SENDCo.</a:t>
          </a:r>
        </a:p>
      </dgm:t>
    </dgm:pt>
    <dgm:pt modelId="{D6831B85-7AEA-442A-B409-08DA88CD881F}" type="parTrans" cxnId="{5BEEDC15-6805-4978-BC06-6C3C658678B1}">
      <dgm:prSet/>
      <dgm:spPr/>
      <dgm:t>
        <a:bodyPr/>
        <a:lstStyle/>
        <a:p>
          <a:endParaRPr lang="en-GB"/>
        </a:p>
      </dgm:t>
    </dgm:pt>
    <dgm:pt modelId="{C75B40A8-8681-4337-B2CC-AEBE51603308}" type="sibTrans" cxnId="{5BEEDC15-6805-4978-BC06-6C3C658678B1}">
      <dgm:prSet/>
      <dgm:spPr/>
      <dgm:t>
        <a:bodyPr/>
        <a:lstStyle/>
        <a:p>
          <a:endParaRPr lang="en-GB"/>
        </a:p>
      </dgm:t>
    </dgm:pt>
    <dgm:pt modelId="{FC441E89-1AFD-4EB6-B56D-54DDFAB5FCDD}">
      <dgm:prSet phldrT="[Text]" phldr="0"/>
      <dgm:spPr/>
      <dgm:t>
        <a:bodyPr/>
        <a:lstStyle/>
        <a:p>
          <a:r>
            <a:rPr lang="en-GB" dirty="0"/>
            <a:t>We will discuss your concerns with you</a:t>
          </a:r>
        </a:p>
      </dgm:t>
    </dgm:pt>
    <dgm:pt modelId="{A4C54520-678E-4E3E-A6A2-9D5D54764CFA}" type="parTrans" cxnId="{647458AC-598B-4A5B-B0B5-2BB93542C196}">
      <dgm:prSet/>
      <dgm:spPr/>
      <dgm:t>
        <a:bodyPr/>
        <a:lstStyle/>
        <a:p>
          <a:endParaRPr lang="en-GB"/>
        </a:p>
      </dgm:t>
    </dgm:pt>
    <dgm:pt modelId="{9ADA06BB-3E24-4397-B2FC-B1FA20C566F3}" type="sibTrans" cxnId="{647458AC-598B-4A5B-B0B5-2BB93542C196}">
      <dgm:prSet/>
      <dgm:spPr/>
      <dgm:t>
        <a:bodyPr/>
        <a:lstStyle/>
        <a:p>
          <a:endParaRPr lang="en-GB"/>
        </a:p>
      </dgm:t>
    </dgm:pt>
    <dgm:pt modelId="{89BF25C2-5FE8-4BAC-82B2-45DF697E28D4}">
      <dgm:prSet phldrT="[Text]" phldr="0"/>
      <dgm:spPr/>
      <dgm:t>
        <a:bodyPr/>
        <a:lstStyle/>
        <a:p>
          <a:r>
            <a:rPr lang="en-GB" dirty="0"/>
            <a:t>We will discuss your concerns to find out more.</a:t>
          </a:r>
        </a:p>
      </dgm:t>
    </dgm:pt>
    <dgm:pt modelId="{6AE9A30A-FD40-4A93-A9F5-DD97B4257FE3}" type="parTrans" cxnId="{7AA23B23-D417-471D-8646-36C81538106F}">
      <dgm:prSet/>
      <dgm:spPr/>
      <dgm:t>
        <a:bodyPr/>
        <a:lstStyle/>
        <a:p>
          <a:endParaRPr lang="en-GB"/>
        </a:p>
      </dgm:t>
    </dgm:pt>
    <dgm:pt modelId="{E424557E-A8C1-40F3-B40F-76F6A11B7CF8}" type="sibTrans" cxnId="{7AA23B23-D417-471D-8646-36C81538106F}">
      <dgm:prSet/>
      <dgm:spPr/>
      <dgm:t>
        <a:bodyPr/>
        <a:lstStyle/>
        <a:p>
          <a:endParaRPr lang="en-GB"/>
        </a:p>
      </dgm:t>
    </dgm:pt>
    <dgm:pt modelId="{55FFA6A8-232B-4226-8D7A-B22DDA1CB0CF}">
      <dgm:prSet phldrT="[Text]" phldr="0"/>
      <dgm:spPr/>
      <dgm:t>
        <a:bodyPr/>
        <a:lstStyle/>
        <a:p>
          <a:r>
            <a:rPr lang="en-GB" dirty="0"/>
            <a:t>We will work with you to agree next steps</a:t>
          </a:r>
        </a:p>
      </dgm:t>
    </dgm:pt>
    <dgm:pt modelId="{5F574B03-9459-440C-8511-27E81DF3F919}" type="parTrans" cxnId="{47CBC9E7-95DE-4602-A147-171DAB79EBA8}">
      <dgm:prSet/>
      <dgm:spPr/>
      <dgm:t>
        <a:bodyPr/>
        <a:lstStyle/>
        <a:p>
          <a:endParaRPr lang="en-GB"/>
        </a:p>
      </dgm:t>
    </dgm:pt>
    <dgm:pt modelId="{6788DCEC-E860-4C0D-AFC4-9FC5F6C45692}" type="sibTrans" cxnId="{47CBC9E7-95DE-4602-A147-171DAB79EBA8}">
      <dgm:prSet/>
      <dgm:spPr/>
      <dgm:t>
        <a:bodyPr/>
        <a:lstStyle/>
        <a:p>
          <a:endParaRPr lang="en-GB"/>
        </a:p>
      </dgm:t>
    </dgm:pt>
    <dgm:pt modelId="{313B4C30-DCEB-4536-BEFF-BA70749C277D}">
      <dgm:prSet phldrT="[Text]" phldr="0"/>
      <dgm:spPr/>
      <dgm:t>
        <a:bodyPr/>
        <a:lstStyle/>
        <a:p>
          <a:r>
            <a:rPr lang="en-GB" dirty="0"/>
            <a:t>You could speak directly or ring 024 7659 6988 </a:t>
          </a:r>
          <a:r>
            <a:rPr lang="en-GB" dirty="0">
              <a:solidFill>
                <a:schemeClr val="tx1"/>
              </a:solidFill>
            </a:rPr>
            <a:t>and ask for their teacher or SENDCo</a:t>
          </a:r>
          <a:endParaRPr lang="en-GB" dirty="0"/>
        </a:p>
      </dgm:t>
    </dgm:pt>
    <dgm:pt modelId="{2B824EE8-C416-4349-B302-05304F0F5246}" type="parTrans" cxnId="{5CC8E69E-3FCE-45A4-B078-5C63F6213A35}">
      <dgm:prSet/>
      <dgm:spPr/>
      <dgm:t>
        <a:bodyPr/>
        <a:lstStyle/>
        <a:p>
          <a:endParaRPr lang="en-GB"/>
        </a:p>
      </dgm:t>
    </dgm:pt>
    <dgm:pt modelId="{A4DDA0DB-0087-4E6D-873B-FF40E8641DA2}" type="sibTrans" cxnId="{5CC8E69E-3FCE-45A4-B078-5C63F6213A35}">
      <dgm:prSet/>
      <dgm:spPr/>
      <dgm:t>
        <a:bodyPr/>
        <a:lstStyle/>
        <a:p>
          <a:endParaRPr lang="en-GB"/>
        </a:p>
      </dgm:t>
    </dgm:pt>
    <dgm:pt modelId="{217FBF5A-4B32-4859-A75A-1CE6F9207BA3}">
      <dgm:prSet phldrT="[Text]" phldr="0"/>
      <dgm:spPr/>
      <dgm:t>
        <a:bodyPr/>
        <a:lstStyle/>
        <a:p>
          <a:r>
            <a:rPr lang="en-GB" dirty="0"/>
            <a:t>We will make a note of our conversation and add it to your child’s record and offer you a copy.</a:t>
          </a:r>
        </a:p>
      </dgm:t>
    </dgm:pt>
    <dgm:pt modelId="{F2737592-A79B-4A19-BDC4-E29DDF363A39}" type="parTrans" cxnId="{F310071A-4792-4385-9A3D-1B20CBA9909E}">
      <dgm:prSet/>
      <dgm:spPr/>
      <dgm:t>
        <a:bodyPr/>
        <a:lstStyle/>
        <a:p>
          <a:endParaRPr lang="en-GB"/>
        </a:p>
      </dgm:t>
    </dgm:pt>
    <dgm:pt modelId="{BB91A216-0F52-470E-BD8D-55A01F841E32}" type="sibTrans" cxnId="{F310071A-4792-4385-9A3D-1B20CBA9909E}">
      <dgm:prSet/>
      <dgm:spPr/>
      <dgm:t>
        <a:bodyPr/>
        <a:lstStyle/>
        <a:p>
          <a:endParaRPr lang="en-GB"/>
        </a:p>
      </dgm:t>
    </dgm:pt>
    <dgm:pt modelId="{0965B578-F1DC-4850-8290-FF5334B19A26}">
      <dgm:prSet phldrT="[Text]" phldr="0"/>
      <dgm:spPr/>
      <dgm:t>
        <a:bodyPr/>
        <a:lstStyle/>
        <a:p>
          <a:r>
            <a:rPr lang="en-GB" dirty="0"/>
            <a:t>We will decide whether your child needs SEN support </a:t>
          </a:r>
        </a:p>
      </dgm:t>
    </dgm:pt>
    <dgm:pt modelId="{6187D540-C8DD-4B46-BC07-715973A90712}" type="parTrans" cxnId="{5EC472DA-11A3-44D1-BF93-772381F2E498}">
      <dgm:prSet/>
      <dgm:spPr/>
      <dgm:t>
        <a:bodyPr/>
        <a:lstStyle/>
        <a:p>
          <a:endParaRPr lang="en-GB"/>
        </a:p>
      </dgm:t>
    </dgm:pt>
    <dgm:pt modelId="{8AED9CCC-EC67-447F-96F0-091D2259FCF0}" type="sibTrans" cxnId="{5EC472DA-11A3-44D1-BF93-772381F2E498}">
      <dgm:prSet/>
      <dgm:spPr/>
      <dgm:t>
        <a:bodyPr/>
        <a:lstStyle/>
        <a:p>
          <a:endParaRPr lang="en-GB"/>
        </a:p>
      </dgm:t>
    </dgm:pt>
    <dgm:pt modelId="{3D761235-B442-45B9-A10F-AF0C172DDEFF}">
      <dgm:prSet phldrT="[Text]" phldr="0"/>
      <dgm:spPr/>
      <dgm:t>
        <a:bodyPr/>
        <a:lstStyle/>
        <a:p>
          <a:r>
            <a:rPr lang="en-GB" dirty="0"/>
            <a:t>We will decide whether your child needs SEN support</a:t>
          </a:r>
        </a:p>
      </dgm:t>
    </dgm:pt>
    <dgm:pt modelId="{3A3C48B1-26B2-438A-9FA4-E2275DEEB715}" type="parTrans" cxnId="{968FE6C5-5D70-4D9F-91D8-B35A90E96328}">
      <dgm:prSet/>
      <dgm:spPr/>
      <dgm:t>
        <a:bodyPr/>
        <a:lstStyle/>
        <a:p>
          <a:endParaRPr lang="en-GB"/>
        </a:p>
      </dgm:t>
    </dgm:pt>
    <dgm:pt modelId="{17B477C4-82A1-4991-B484-1FC0F99D7566}" type="sibTrans" cxnId="{968FE6C5-5D70-4D9F-91D8-B35A90E96328}">
      <dgm:prSet/>
      <dgm:spPr/>
      <dgm:t>
        <a:bodyPr/>
        <a:lstStyle/>
        <a:p>
          <a:endParaRPr lang="en-GB"/>
        </a:p>
      </dgm:t>
    </dgm:pt>
    <dgm:pt modelId="{EF3C3FDD-8007-4B5F-B85E-B5A5C22A149F}">
      <dgm:prSet phldrT="[Text]" phldr="0"/>
      <dgm:spPr/>
      <dgm:t>
        <a:bodyPr/>
        <a:lstStyle/>
        <a:p>
          <a:r>
            <a:rPr lang="en-GB" dirty="0"/>
            <a:t>We will let you know what the support will look like</a:t>
          </a:r>
        </a:p>
      </dgm:t>
    </dgm:pt>
    <dgm:pt modelId="{D152550C-B466-496D-A547-5F8ED8813BC2}" type="parTrans" cxnId="{9C6065BD-7041-4A40-92C6-5AD22194DC2A}">
      <dgm:prSet/>
      <dgm:spPr/>
      <dgm:t>
        <a:bodyPr/>
        <a:lstStyle/>
        <a:p>
          <a:endParaRPr lang="en-GB"/>
        </a:p>
      </dgm:t>
    </dgm:pt>
    <dgm:pt modelId="{B591BDAB-A248-4F5C-BB80-5122398CE164}" type="sibTrans" cxnId="{9C6065BD-7041-4A40-92C6-5AD22194DC2A}">
      <dgm:prSet/>
      <dgm:spPr/>
      <dgm:t>
        <a:bodyPr/>
        <a:lstStyle/>
        <a:p>
          <a:endParaRPr lang="en-GB"/>
        </a:p>
      </dgm:t>
    </dgm:pt>
    <dgm:pt modelId="{132887F8-5665-4052-9328-C41B411F589A}">
      <dgm:prSet phldrT="[Text]" phldr="0"/>
      <dgm:spPr/>
      <dgm:t>
        <a:bodyPr/>
        <a:lstStyle/>
        <a:p>
          <a:r>
            <a:rPr lang="en-GB" dirty="0"/>
            <a:t>Your child will be added to our SEND register if necessary </a:t>
          </a:r>
        </a:p>
      </dgm:t>
    </dgm:pt>
    <dgm:pt modelId="{24E9BEEA-A874-4DE5-97F4-B1B4CA3ABBD3}" type="parTrans" cxnId="{7DBAD14E-A0CF-42E6-9670-60C574B491F1}">
      <dgm:prSet/>
      <dgm:spPr/>
      <dgm:t>
        <a:bodyPr/>
        <a:lstStyle/>
        <a:p>
          <a:endParaRPr lang="en-GB"/>
        </a:p>
      </dgm:t>
    </dgm:pt>
    <dgm:pt modelId="{92C26C5A-EAE3-4078-86BF-3C411808FBEF}" type="sibTrans" cxnId="{7DBAD14E-A0CF-42E6-9670-60C574B491F1}">
      <dgm:prSet/>
      <dgm:spPr/>
      <dgm:t>
        <a:bodyPr/>
        <a:lstStyle/>
        <a:p>
          <a:endParaRPr lang="en-GB"/>
        </a:p>
      </dgm:t>
    </dgm:pt>
    <dgm:pt modelId="{7FC2444E-559C-4942-81AC-5DC086592C20}">
      <dgm:prSet phldrT="[Text]" phldr="0"/>
      <dgm:spPr/>
      <dgm:t>
        <a:bodyPr/>
        <a:lstStyle/>
        <a:p>
          <a:r>
            <a:rPr lang="en-GB" dirty="0">
              <a:solidFill>
                <a:schemeClr val="tx1"/>
              </a:solidFill>
            </a:rPr>
            <a:t>If your child has a diagnosis, let us know </a:t>
          </a:r>
          <a:endParaRPr lang="en-GB" dirty="0"/>
        </a:p>
      </dgm:t>
    </dgm:pt>
    <dgm:pt modelId="{D984D500-02B9-44FF-8AB6-0B4E6FCE892A}" type="parTrans" cxnId="{F022844B-0073-4F29-BF11-6E13FE07CEF9}">
      <dgm:prSet/>
      <dgm:spPr/>
      <dgm:t>
        <a:bodyPr/>
        <a:lstStyle/>
        <a:p>
          <a:endParaRPr lang="en-GB"/>
        </a:p>
      </dgm:t>
    </dgm:pt>
    <dgm:pt modelId="{73881016-C948-4032-92C0-EB93AA07335D}" type="sibTrans" cxnId="{F022844B-0073-4F29-BF11-6E13FE07CEF9}">
      <dgm:prSet/>
      <dgm:spPr/>
      <dgm:t>
        <a:bodyPr/>
        <a:lstStyle/>
        <a:p>
          <a:endParaRPr lang="en-GB"/>
        </a:p>
      </dgm:t>
    </dgm:pt>
    <dgm:pt modelId="{80727D94-61D1-4DC4-9DD4-7889EC528BA2}" type="pres">
      <dgm:prSet presAssocID="{77C3EFCA-360D-4779-903C-FEFD387A9495}" presName="Name0" presStyleCnt="0">
        <dgm:presLayoutVars>
          <dgm:dir/>
          <dgm:animLvl val="lvl"/>
          <dgm:resizeHandles val="exact"/>
        </dgm:presLayoutVars>
      </dgm:prSet>
      <dgm:spPr/>
    </dgm:pt>
    <dgm:pt modelId="{A4107F24-C9F8-48A6-8DFB-834EEED2B951}" type="pres">
      <dgm:prSet presAssocID="{81BB3399-9E59-42E0-B5FC-B99B9EA7B9FD}" presName="linNode" presStyleCnt="0"/>
      <dgm:spPr/>
    </dgm:pt>
    <dgm:pt modelId="{70E71372-89A7-4071-A1DA-EA07DFB66F83}" type="pres">
      <dgm:prSet presAssocID="{81BB3399-9E59-42E0-B5FC-B99B9EA7B9FD}" presName="parentText" presStyleLbl="node1" presStyleIdx="0" presStyleCnt="3" custLinFactNeighborX="-1840" custLinFactNeighborY="-482">
        <dgm:presLayoutVars>
          <dgm:chMax val="1"/>
          <dgm:bulletEnabled val="1"/>
        </dgm:presLayoutVars>
      </dgm:prSet>
      <dgm:spPr/>
    </dgm:pt>
    <dgm:pt modelId="{7A745C81-0C76-4D92-A256-8300D772D89D}" type="pres">
      <dgm:prSet presAssocID="{81BB3399-9E59-42E0-B5FC-B99B9EA7B9FD}" presName="descendantText" presStyleLbl="alignAccFollowNode1" presStyleIdx="0" presStyleCnt="3">
        <dgm:presLayoutVars>
          <dgm:bulletEnabled val="1"/>
        </dgm:presLayoutVars>
      </dgm:prSet>
      <dgm:spPr/>
    </dgm:pt>
    <dgm:pt modelId="{165F85FB-5448-4CBF-97EC-E4DD4455FAEE}" type="pres">
      <dgm:prSet presAssocID="{6AC0E1E0-F793-4F07-8051-C5F56634AE08}" presName="sp" presStyleCnt="0"/>
      <dgm:spPr/>
    </dgm:pt>
    <dgm:pt modelId="{E96D67F1-7F3A-40CF-B992-A90E507343F2}" type="pres">
      <dgm:prSet presAssocID="{FC441E89-1AFD-4EB6-B56D-54DDFAB5FCDD}" presName="linNode" presStyleCnt="0"/>
      <dgm:spPr/>
    </dgm:pt>
    <dgm:pt modelId="{55005D9D-F000-47F4-B836-C860ED435DB1}" type="pres">
      <dgm:prSet presAssocID="{FC441E89-1AFD-4EB6-B56D-54DDFAB5FCDD}" presName="parentText" presStyleLbl="node1" presStyleIdx="1" presStyleCnt="3" custLinFactNeighborX="-1840" custLinFactNeighborY="-331">
        <dgm:presLayoutVars>
          <dgm:chMax val="1"/>
          <dgm:bulletEnabled val="1"/>
        </dgm:presLayoutVars>
      </dgm:prSet>
      <dgm:spPr/>
    </dgm:pt>
    <dgm:pt modelId="{5E85D8B5-7D89-41F8-87CF-6BA21AA3D981}" type="pres">
      <dgm:prSet presAssocID="{FC441E89-1AFD-4EB6-B56D-54DDFAB5FCDD}" presName="descendantText" presStyleLbl="alignAccFollowNode1" presStyleIdx="1" presStyleCnt="3">
        <dgm:presLayoutVars>
          <dgm:bulletEnabled val="1"/>
        </dgm:presLayoutVars>
      </dgm:prSet>
      <dgm:spPr/>
    </dgm:pt>
    <dgm:pt modelId="{0B1868BF-EBE1-41B2-B91B-7BAB9DE92CE3}" type="pres">
      <dgm:prSet presAssocID="{9ADA06BB-3E24-4397-B2FC-B1FA20C566F3}" presName="sp" presStyleCnt="0"/>
      <dgm:spPr/>
    </dgm:pt>
    <dgm:pt modelId="{F87B081F-FA16-438F-9508-909F425CFF19}" type="pres">
      <dgm:prSet presAssocID="{0965B578-F1DC-4850-8290-FF5334B19A26}" presName="linNode" presStyleCnt="0"/>
      <dgm:spPr/>
    </dgm:pt>
    <dgm:pt modelId="{E76BDCA0-A5D3-4379-B1B6-4B3EC76D649C}" type="pres">
      <dgm:prSet presAssocID="{0965B578-F1DC-4850-8290-FF5334B19A26}" presName="parentText" presStyleLbl="node1" presStyleIdx="2" presStyleCnt="3" custLinFactNeighborX="-1840" custLinFactNeighborY="-331">
        <dgm:presLayoutVars>
          <dgm:chMax val="1"/>
          <dgm:bulletEnabled val="1"/>
        </dgm:presLayoutVars>
      </dgm:prSet>
      <dgm:spPr/>
    </dgm:pt>
    <dgm:pt modelId="{ED46BD9A-BE14-4422-B15B-96ED863E074C}" type="pres">
      <dgm:prSet presAssocID="{0965B578-F1DC-4850-8290-FF5334B19A26}" presName="descendantText" presStyleLbl="alignAccFollowNode1" presStyleIdx="2" presStyleCnt="3">
        <dgm:presLayoutVars>
          <dgm:bulletEnabled val="1"/>
        </dgm:presLayoutVars>
      </dgm:prSet>
      <dgm:spPr/>
    </dgm:pt>
  </dgm:ptLst>
  <dgm:cxnLst>
    <dgm:cxn modelId="{06C0250D-66CC-4D77-9926-7A2B7364D2CA}" type="presOf" srcId="{F7A49655-F39C-452F-A1F4-4311822FC85D}" destId="{7A745C81-0C76-4D92-A256-8300D772D89D}" srcOrd="0" destOrd="0" presId="urn:microsoft.com/office/officeart/2005/8/layout/vList5"/>
    <dgm:cxn modelId="{5BEEDC15-6805-4978-BC06-6C3C658678B1}" srcId="{81BB3399-9E59-42E0-B5FC-B99B9EA7B9FD}" destId="{F7A49655-F39C-452F-A1F4-4311822FC85D}" srcOrd="0" destOrd="0" parTransId="{D6831B85-7AEA-442A-B409-08DA88CD881F}" sibTransId="{C75B40A8-8681-4337-B2CC-AEBE51603308}"/>
    <dgm:cxn modelId="{F310071A-4792-4385-9A3D-1B20CBA9909E}" srcId="{FC441E89-1AFD-4EB6-B56D-54DDFAB5FCDD}" destId="{217FBF5A-4B32-4859-A75A-1CE6F9207BA3}" srcOrd="2" destOrd="0" parTransId="{F2737592-A79B-4A19-BDC4-E29DDF363A39}" sibTransId="{BB91A216-0F52-470E-BD8D-55A01F841E32}"/>
    <dgm:cxn modelId="{2B89D521-8A0A-430A-AF6D-70D46AC47884}" type="presOf" srcId="{55FFA6A8-232B-4226-8D7A-B22DDA1CB0CF}" destId="{5E85D8B5-7D89-41F8-87CF-6BA21AA3D981}" srcOrd="0" destOrd="1" presId="urn:microsoft.com/office/officeart/2005/8/layout/vList5"/>
    <dgm:cxn modelId="{EAAE2623-CA29-4AC6-BFA4-530A25A57736}" type="presOf" srcId="{7FC2444E-559C-4942-81AC-5DC086592C20}" destId="{7A745C81-0C76-4D92-A256-8300D772D89D}" srcOrd="0" destOrd="2" presId="urn:microsoft.com/office/officeart/2005/8/layout/vList5"/>
    <dgm:cxn modelId="{7AA23B23-D417-471D-8646-36C81538106F}" srcId="{FC441E89-1AFD-4EB6-B56D-54DDFAB5FCDD}" destId="{89BF25C2-5FE8-4BAC-82B2-45DF697E28D4}" srcOrd="0" destOrd="0" parTransId="{6AE9A30A-FD40-4A93-A9F5-DD97B4257FE3}" sibTransId="{E424557E-A8C1-40F3-B40F-76F6A11B7CF8}"/>
    <dgm:cxn modelId="{6848912C-03DA-4ED4-9974-90BEF8393366}" type="presOf" srcId="{0965B578-F1DC-4850-8290-FF5334B19A26}" destId="{E76BDCA0-A5D3-4379-B1B6-4B3EC76D649C}" srcOrd="0" destOrd="0" presId="urn:microsoft.com/office/officeart/2005/8/layout/vList5"/>
    <dgm:cxn modelId="{0921FE30-3D06-4108-A221-730FD4B98640}" type="presOf" srcId="{313B4C30-DCEB-4536-BEFF-BA70749C277D}" destId="{7A745C81-0C76-4D92-A256-8300D772D89D}" srcOrd="0" destOrd="1" presId="urn:microsoft.com/office/officeart/2005/8/layout/vList5"/>
    <dgm:cxn modelId="{4C81763C-88B1-4487-9FEC-74288B895DF6}" srcId="{77C3EFCA-360D-4779-903C-FEFD387A9495}" destId="{81BB3399-9E59-42E0-B5FC-B99B9EA7B9FD}" srcOrd="0" destOrd="0" parTransId="{2DFA6D12-D185-418B-911F-7F8DF251A4A5}" sibTransId="{6AC0E1E0-F793-4F07-8051-C5F56634AE08}"/>
    <dgm:cxn modelId="{F022844B-0073-4F29-BF11-6E13FE07CEF9}" srcId="{81BB3399-9E59-42E0-B5FC-B99B9EA7B9FD}" destId="{7FC2444E-559C-4942-81AC-5DC086592C20}" srcOrd="2" destOrd="0" parTransId="{D984D500-02B9-44FF-8AB6-0B4E6FCE892A}" sibTransId="{73881016-C948-4032-92C0-EB93AA07335D}"/>
    <dgm:cxn modelId="{F8A7F44C-11FF-4DBB-B56E-444F85FE4517}" type="presOf" srcId="{FC441E89-1AFD-4EB6-B56D-54DDFAB5FCDD}" destId="{55005D9D-F000-47F4-B836-C860ED435DB1}" srcOrd="0" destOrd="0" presId="urn:microsoft.com/office/officeart/2005/8/layout/vList5"/>
    <dgm:cxn modelId="{7DBAD14E-A0CF-42E6-9670-60C574B491F1}" srcId="{0965B578-F1DC-4850-8290-FF5334B19A26}" destId="{132887F8-5665-4052-9328-C41B411F589A}" srcOrd="2" destOrd="0" parTransId="{24E9BEEA-A874-4DE5-97F4-B1B4CA3ABBD3}" sibTransId="{92C26C5A-EAE3-4078-86BF-3C411808FBEF}"/>
    <dgm:cxn modelId="{5CC8E69E-3FCE-45A4-B078-5C63F6213A35}" srcId="{81BB3399-9E59-42E0-B5FC-B99B9EA7B9FD}" destId="{313B4C30-DCEB-4536-BEFF-BA70749C277D}" srcOrd="1" destOrd="0" parTransId="{2B824EE8-C416-4349-B302-05304F0F5246}" sibTransId="{A4DDA0DB-0087-4E6D-873B-FF40E8641DA2}"/>
    <dgm:cxn modelId="{647458AC-598B-4A5B-B0B5-2BB93542C196}" srcId="{77C3EFCA-360D-4779-903C-FEFD387A9495}" destId="{FC441E89-1AFD-4EB6-B56D-54DDFAB5FCDD}" srcOrd="1" destOrd="0" parTransId="{A4C54520-678E-4E3E-A6A2-9D5D54764CFA}" sibTransId="{9ADA06BB-3E24-4397-B2FC-B1FA20C566F3}"/>
    <dgm:cxn modelId="{9C6065BD-7041-4A40-92C6-5AD22194DC2A}" srcId="{0965B578-F1DC-4850-8290-FF5334B19A26}" destId="{EF3C3FDD-8007-4B5F-B85E-B5A5C22A149F}" srcOrd="1" destOrd="0" parTransId="{D152550C-B466-496D-A547-5F8ED8813BC2}" sibTransId="{B591BDAB-A248-4F5C-BB80-5122398CE164}"/>
    <dgm:cxn modelId="{FD4729C4-6732-4F70-B11C-24F63BFC4E8A}" type="presOf" srcId="{132887F8-5665-4052-9328-C41B411F589A}" destId="{ED46BD9A-BE14-4422-B15B-96ED863E074C}" srcOrd="0" destOrd="2" presId="urn:microsoft.com/office/officeart/2005/8/layout/vList5"/>
    <dgm:cxn modelId="{968FE6C5-5D70-4D9F-91D8-B35A90E96328}" srcId="{0965B578-F1DC-4850-8290-FF5334B19A26}" destId="{3D761235-B442-45B9-A10F-AF0C172DDEFF}" srcOrd="0" destOrd="0" parTransId="{3A3C48B1-26B2-438A-9FA4-E2275DEEB715}" sibTransId="{17B477C4-82A1-4991-B484-1FC0F99D7566}"/>
    <dgm:cxn modelId="{9FACDBC6-E3C0-4DFB-AEB2-931C5119DD47}" type="presOf" srcId="{81BB3399-9E59-42E0-B5FC-B99B9EA7B9FD}" destId="{70E71372-89A7-4071-A1DA-EA07DFB66F83}" srcOrd="0" destOrd="0" presId="urn:microsoft.com/office/officeart/2005/8/layout/vList5"/>
    <dgm:cxn modelId="{0A5C3AD1-FDF2-435A-A1F3-EE036C6AE3CB}" type="presOf" srcId="{217FBF5A-4B32-4859-A75A-1CE6F9207BA3}" destId="{5E85D8B5-7D89-41F8-87CF-6BA21AA3D981}" srcOrd="0" destOrd="2" presId="urn:microsoft.com/office/officeart/2005/8/layout/vList5"/>
    <dgm:cxn modelId="{5F19B2D1-B8DC-45D4-896A-3139BD8B457C}" type="presOf" srcId="{3D761235-B442-45B9-A10F-AF0C172DDEFF}" destId="{ED46BD9A-BE14-4422-B15B-96ED863E074C}" srcOrd="0" destOrd="0" presId="urn:microsoft.com/office/officeart/2005/8/layout/vList5"/>
    <dgm:cxn modelId="{078160D3-4ACF-4AE4-A84A-923FB08DC518}" type="presOf" srcId="{77C3EFCA-360D-4779-903C-FEFD387A9495}" destId="{80727D94-61D1-4DC4-9DD4-7889EC528BA2}" srcOrd="0" destOrd="0" presId="urn:microsoft.com/office/officeart/2005/8/layout/vList5"/>
    <dgm:cxn modelId="{AAFB53D7-E143-432D-9382-A6E244D970E3}" type="presOf" srcId="{EF3C3FDD-8007-4B5F-B85E-B5A5C22A149F}" destId="{ED46BD9A-BE14-4422-B15B-96ED863E074C}" srcOrd="0" destOrd="1" presId="urn:microsoft.com/office/officeart/2005/8/layout/vList5"/>
    <dgm:cxn modelId="{5EC472DA-11A3-44D1-BF93-772381F2E498}" srcId="{77C3EFCA-360D-4779-903C-FEFD387A9495}" destId="{0965B578-F1DC-4850-8290-FF5334B19A26}" srcOrd="2" destOrd="0" parTransId="{6187D540-C8DD-4B46-BC07-715973A90712}" sibTransId="{8AED9CCC-EC67-447F-96F0-091D2259FCF0}"/>
    <dgm:cxn modelId="{47CBC9E7-95DE-4602-A147-171DAB79EBA8}" srcId="{FC441E89-1AFD-4EB6-B56D-54DDFAB5FCDD}" destId="{55FFA6A8-232B-4226-8D7A-B22DDA1CB0CF}" srcOrd="1" destOrd="0" parTransId="{5F574B03-9459-440C-8511-27E81DF3F919}" sibTransId="{6788DCEC-E860-4C0D-AFC4-9FC5F6C45692}"/>
    <dgm:cxn modelId="{1681B2F9-4D37-4E25-A534-304EEDC6F854}" type="presOf" srcId="{89BF25C2-5FE8-4BAC-82B2-45DF697E28D4}" destId="{5E85D8B5-7D89-41F8-87CF-6BA21AA3D981}" srcOrd="0" destOrd="0" presId="urn:microsoft.com/office/officeart/2005/8/layout/vList5"/>
    <dgm:cxn modelId="{7945A1AE-2345-4AD2-9C06-CE738409392D}" type="presParOf" srcId="{80727D94-61D1-4DC4-9DD4-7889EC528BA2}" destId="{A4107F24-C9F8-48A6-8DFB-834EEED2B951}" srcOrd="0" destOrd="0" presId="urn:microsoft.com/office/officeart/2005/8/layout/vList5"/>
    <dgm:cxn modelId="{D6A1EAB8-51A5-424B-9D33-6F583F02FE8B}" type="presParOf" srcId="{A4107F24-C9F8-48A6-8DFB-834EEED2B951}" destId="{70E71372-89A7-4071-A1DA-EA07DFB66F83}" srcOrd="0" destOrd="0" presId="urn:microsoft.com/office/officeart/2005/8/layout/vList5"/>
    <dgm:cxn modelId="{7CE49684-D847-4151-950C-A43533C447C6}" type="presParOf" srcId="{A4107F24-C9F8-48A6-8DFB-834EEED2B951}" destId="{7A745C81-0C76-4D92-A256-8300D772D89D}" srcOrd="1" destOrd="0" presId="urn:microsoft.com/office/officeart/2005/8/layout/vList5"/>
    <dgm:cxn modelId="{F27DA3DC-8CED-4F5D-A836-7CC8342E6617}" type="presParOf" srcId="{80727D94-61D1-4DC4-9DD4-7889EC528BA2}" destId="{165F85FB-5448-4CBF-97EC-E4DD4455FAEE}" srcOrd="1" destOrd="0" presId="urn:microsoft.com/office/officeart/2005/8/layout/vList5"/>
    <dgm:cxn modelId="{F3A44E46-4C27-41EE-A4A9-6164538D44E5}" type="presParOf" srcId="{80727D94-61D1-4DC4-9DD4-7889EC528BA2}" destId="{E96D67F1-7F3A-40CF-B992-A90E507343F2}" srcOrd="2" destOrd="0" presId="urn:microsoft.com/office/officeart/2005/8/layout/vList5"/>
    <dgm:cxn modelId="{39140D35-1DC8-4A31-AEA8-BB907540DE13}" type="presParOf" srcId="{E96D67F1-7F3A-40CF-B992-A90E507343F2}" destId="{55005D9D-F000-47F4-B836-C860ED435DB1}" srcOrd="0" destOrd="0" presId="urn:microsoft.com/office/officeart/2005/8/layout/vList5"/>
    <dgm:cxn modelId="{EE4243E3-4C39-4765-8238-D70442C1F6C3}" type="presParOf" srcId="{E96D67F1-7F3A-40CF-B992-A90E507343F2}" destId="{5E85D8B5-7D89-41F8-87CF-6BA21AA3D981}" srcOrd="1" destOrd="0" presId="urn:microsoft.com/office/officeart/2005/8/layout/vList5"/>
    <dgm:cxn modelId="{6F5F8D97-5175-4814-8AA6-DD74223B070F}" type="presParOf" srcId="{80727D94-61D1-4DC4-9DD4-7889EC528BA2}" destId="{0B1868BF-EBE1-41B2-B91B-7BAB9DE92CE3}" srcOrd="3" destOrd="0" presId="urn:microsoft.com/office/officeart/2005/8/layout/vList5"/>
    <dgm:cxn modelId="{2E61351E-729C-411F-BDC7-5A03087C85C2}" type="presParOf" srcId="{80727D94-61D1-4DC4-9DD4-7889EC528BA2}" destId="{F87B081F-FA16-438F-9508-909F425CFF19}" srcOrd="4" destOrd="0" presId="urn:microsoft.com/office/officeart/2005/8/layout/vList5"/>
    <dgm:cxn modelId="{6CDC40B5-C88F-4E76-9D24-503335FEA9C7}" type="presParOf" srcId="{F87B081F-FA16-438F-9508-909F425CFF19}" destId="{E76BDCA0-A5D3-4379-B1B6-4B3EC76D649C}" srcOrd="0" destOrd="0" presId="urn:microsoft.com/office/officeart/2005/8/layout/vList5"/>
    <dgm:cxn modelId="{02094946-3C37-4A0F-B5B0-ADBAE54AB7AD}" type="presParOf" srcId="{F87B081F-FA16-438F-9508-909F425CFF19}" destId="{ED46BD9A-BE14-4422-B15B-96ED863E074C}"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B3C75E5-B754-4CC5-BBFC-466200E6D3D8}"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GB"/>
        </a:p>
      </dgm:t>
    </dgm:pt>
    <dgm:pt modelId="{91F27462-701A-40AC-9358-0E7D67E98FCB}">
      <dgm:prSet phldrT="[Text]" phldr="0"/>
      <dgm:spPr/>
      <dgm:t>
        <a:bodyPr/>
        <a:lstStyle/>
        <a:p>
          <a:r>
            <a:rPr lang="en-GB" dirty="0"/>
            <a:t>Plan</a:t>
          </a:r>
        </a:p>
      </dgm:t>
    </dgm:pt>
    <dgm:pt modelId="{EE063A1E-F898-4AA3-9EF4-1CD202EDCEDF}" type="parTrans" cxnId="{0142CED0-751B-4067-9374-7F7C210E6A9F}">
      <dgm:prSet/>
      <dgm:spPr/>
      <dgm:t>
        <a:bodyPr/>
        <a:lstStyle/>
        <a:p>
          <a:endParaRPr lang="en-GB"/>
        </a:p>
      </dgm:t>
    </dgm:pt>
    <dgm:pt modelId="{238B5AB3-6520-4872-B2DC-4C4A5903A84C}" type="sibTrans" cxnId="{0142CED0-751B-4067-9374-7F7C210E6A9F}">
      <dgm:prSet/>
      <dgm:spPr/>
      <dgm:t>
        <a:bodyPr/>
        <a:lstStyle/>
        <a:p>
          <a:endParaRPr lang="en-GB"/>
        </a:p>
      </dgm:t>
    </dgm:pt>
    <dgm:pt modelId="{8D380E46-B487-4EAE-944D-68AE56DAD3E5}">
      <dgm:prSet phldrT="[Text]" phldr="0"/>
      <dgm:spPr/>
      <dgm:t>
        <a:bodyPr/>
        <a:lstStyle/>
        <a:p>
          <a:r>
            <a:rPr lang="en-GB" dirty="0"/>
            <a:t>Do</a:t>
          </a:r>
        </a:p>
      </dgm:t>
    </dgm:pt>
    <dgm:pt modelId="{5D65BF86-EDAE-4284-9D1E-CFC50B1413D3}" type="parTrans" cxnId="{9A3F4451-C1A6-45C2-95EB-A43196355D9C}">
      <dgm:prSet/>
      <dgm:spPr/>
      <dgm:t>
        <a:bodyPr/>
        <a:lstStyle/>
        <a:p>
          <a:endParaRPr lang="en-GB"/>
        </a:p>
      </dgm:t>
    </dgm:pt>
    <dgm:pt modelId="{50B4CAE3-2C2B-40B2-81FE-A676B9BC19C2}" type="sibTrans" cxnId="{9A3F4451-C1A6-45C2-95EB-A43196355D9C}">
      <dgm:prSet/>
      <dgm:spPr/>
      <dgm:t>
        <a:bodyPr/>
        <a:lstStyle/>
        <a:p>
          <a:endParaRPr lang="en-GB"/>
        </a:p>
      </dgm:t>
    </dgm:pt>
    <dgm:pt modelId="{804EEC0F-05EA-4211-B3FD-69AD7EE827BF}">
      <dgm:prSet phldrT="[Text]" phldr="0"/>
      <dgm:spPr/>
      <dgm:t>
        <a:bodyPr/>
        <a:lstStyle/>
        <a:p>
          <a:r>
            <a:rPr lang="en-GB" dirty="0"/>
            <a:t>Review</a:t>
          </a:r>
        </a:p>
      </dgm:t>
    </dgm:pt>
    <dgm:pt modelId="{F2B8ECC6-3F5D-4ED8-84FF-8616414FBBAA}" type="parTrans" cxnId="{E76534F6-8530-4E6E-9CE9-E28EBA2304BB}">
      <dgm:prSet/>
      <dgm:spPr/>
      <dgm:t>
        <a:bodyPr/>
        <a:lstStyle/>
        <a:p>
          <a:endParaRPr lang="en-GB"/>
        </a:p>
      </dgm:t>
    </dgm:pt>
    <dgm:pt modelId="{C408EDD2-3DB9-4159-A987-85850952BE16}" type="sibTrans" cxnId="{E76534F6-8530-4E6E-9CE9-E28EBA2304BB}">
      <dgm:prSet/>
      <dgm:spPr/>
      <dgm:t>
        <a:bodyPr/>
        <a:lstStyle/>
        <a:p>
          <a:endParaRPr lang="en-GB"/>
        </a:p>
      </dgm:t>
    </dgm:pt>
    <dgm:pt modelId="{2816D8E3-4CBC-4277-915B-C0C0163341CC}">
      <dgm:prSet phldrT="[Text]" phldr="0"/>
      <dgm:spPr/>
      <dgm:t>
        <a:bodyPr/>
        <a:lstStyle/>
        <a:p>
          <a:r>
            <a:rPr lang="en-GB" dirty="0"/>
            <a:t>Assess</a:t>
          </a:r>
        </a:p>
      </dgm:t>
    </dgm:pt>
    <dgm:pt modelId="{C1B59D6F-29E5-4F59-938F-FC0B106C5602}" type="parTrans" cxnId="{51B9F8F7-DC45-4CC8-8FEA-27B86DC8E945}">
      <dgm:prSet/>
      <dgm:spPr/>
      <dgm:t>
        <a:bodyPr/>
        <a:lstStyle/>
        <a:p>
          <a:endParaRPr lang="en-GB"/>
        </a:p>
      </dgm:t>
    </dgm:pt>
    <dgm:pt modelId="{A63968FF-11D0-4206-9A1D-45428C194CB3}" type="sibTrans" cxnId="{51B9F8F7-DC45-4CC8-8FEA-27B86DC8E945}">
      <dgm:prSet/>
      <dgm:spPr/>
      <dgm:t>
        <a:bodyPr/>
        <a:lstStyle/>
        <a:p>
          <a:endParaRPr lang="en-GB"/>
        </a:p>
      </dgm:t>
    </dgm:pt>
    <dgm:pt modelId="{BF115167-5587-4AF5-A1F8-F05072AE8461}" type="pres">
      <dgm:prSet presAssocID="{6B3C75E5-B754-4CC5-BBFC-466200E6D3D8}" presName="cycle" presStyleCnt="0">
        <dgm:presLayoutVars>
          <dgm:dir/>
          <dgm:resizeHandles val="exact"/>
        </dgm:presLayoutVars>
      </dgm:prSet>
      <dgm:spPr/>
    </dgm:pt>
    <dgm:pt modelId="{10BA5BBE-4AE9-4F9B-BDBC-558386DD801F}" type="pres">
      <dgm:prSet presAssocID="{91F27462-701A-40AC-9358-0E7D67E98FCB}" presName="dummy" presStyleCnt="0"/>
      <dgm:spPr/>
    </dgm:pt>
    <dgm:pt modelId="{79CC5B2E-8A32-402C-945B-83842C703634}" type="pres">
      <dgm:prSet presAssocID="{91F27462-701A-40AC-9358-0E7D67E98FCB}" presName="node" presStyleLbl="revTx" presStyleIdx="0" presStyleCnt="4">
        <dgm:presLayoutVars>
          <dgm:bulletEnabled val="1"/>
        </dgm:presLayoutVars>
      </dgm:prSet>
      <dgm:spPr/>
    </dgm:pt>
    <dgm:pt modelId="{0A4C672E-C275-4556-AB29-95FF18B4B687}" type="pres">
      <dgm:prSet presAssocID="{238B5AB3-6520-4872-B2DC-4C4A5903A84C}" presName="sibTrans" presStyleLbl="node1" presStyleIdx="0" presStyleCnt="4"/>
      <dgm:spPr/>
    </dgm:pt>
    <dgm:pt modelId="{F8917B7A-FF01-4BEB-8F30-0BDED7184992}" type="pres">
      <dgm:prSet presAssocID="{8D380E46-B487-4EAE-944D-68AE56DAD3E5}" presName="dummy" presStyleCnt="0"/>
      <dgm:spPr/>
    </dgm:pt>
    <dgm:pt modelId="{8FE40A36-DFAD-4BF5-9C21-8E8158DAD273}" type="pres">
      <dgm:prSet presAssocID="{8D380E46-B487-4EAE-944D-68AE56DAD3E5}" presName="node" presStyleLbl="revTx" presStyleIdx="1" presStyleCnt="4">
        <dgm:presLayoutVars>
          <dgm:bulletEnabled val="1"/>
        </dgm:presLayoutVars>
      </dgm:prSet>
      <dgm:spPr/>
    </dgm:pt>
    <dgm:pt modelId="{4DE0006F-F236-4709-BD01-9122D692A191}" type="pres">
      <dgm:prSet presAssocID="{50B4CAE3-2C2B-40B2-81FE-A676B9BC19C2}" presName="sibTrans" presStyleLbl="node1" presStyleIdx="1" presStyleCnt="4"/>
      <dgm:spPr/>
    </dgm:pt>
    <dgm:pt modelId="{1FC3EAE9-10E4-420F-B8DA-4F46509575A1}" type="pres">
      <dgm:prSet presAssocID="{804EEC0F-05EA-4211-B3FD-69AD7EE827BF}" presName="dummy" presStyleCnt="0"/>
      <dgm:spPr/>
    </dgm:pt>
    <dgm:pt modelId="{153870EF-D539-4300-B97D-8C33EB1000CF}" type="pres">
      <dgm:prSet presAssocID="{804EEC0F-05EA-4211-B3FD-69AD7EE827BF}" presName="node" presStyleLbl="revTx" presStyleIdx="2" presStyleCnt="4">
        <dgm:presLayoutVars>
          <dgm:bulletEnabled val="1"/>
        </dgm:presLayoutVars>
      </dgm:prSet>
      <dgm:spPr/>
    </dgm:pt>
    <dgm:pt modelId="{3830DE55-B78F-41DD-ABC7-EE252500ADF0}" type="pres">
      <dgm:prSet presAssocID="{C408EDD2-3DB9-4159-A987-85850952BE16}" presName="sibTrans" presStyleLbl="node1" presStyleIdx="2" presStyleCnt="4"/>
      <dgm:spPr/>
    </dgm:pt>
    <dgm:pt modelId="{D6A3F76F-429B-4300-8736-E7EDB8991702}" type="pres">
      <dgm:prSet presAssocID="{2816D8E3-4CBC-4277-915B-C0C0163341CC}" presName="dummy" presStyleCnt="0"/>
      <dgm:spPr/>
    </dgm:pt>
    <dgm:pt modelId="{65A11CAE-38A7-4E7B-8169-50E3566595F5}" type="pres">
      <dgm:prSet presAssocID="{2816D8E3-4CBC-4277-915B-C0C0163341CC}" presName="node" presStyleLbl="revTx" presStyleIdx="3" presStyleCnt="4">
        <dgm:presLayoutVars>
          <dgm:bulletEnabled val="1"/>
        </dgm:presLayoutVars>
      </dgm:prSet>
      <dgm:spPr/>
    </dgm:pt>
    <dgm:pt modelId="{B2226072-53DF-4BC5-BE47-233BD82A07AD}" type="pres">
      <dgm:prSet presAssocID="{A63968FF-11D0-4206-9A1D-45428C194CB3}" presName="sibTrans" presStyleLbl="node1" presStyleIdx="3" presStyleCnt="4"/>
      <dgm:spPr/>
    </dgm:pt>
  </dgm:ptLst>
  <dgm:cxnLst>
    <dgm:cxn modelId="{BD401816-BCCA-4A57-B54E-715DF210CD8D}" type="presOf" srcId="{6B3C75E5-B754-4CC5-BBFC-466200E6D3D8}" destId="{BF115167-5587-4AF5-A1F8-F05072AE8461}" srcOrd="0" destOrd="0" presId="urn:microsoft.com/office/officeart/2005/8/layout/cycle1"/>
    <dgm:cxn modelId="{70AB0D37-7059-415F-96DD-447B72A414D5}" type="presOf" srcId="{A63968FF-11D0-4206-9A1D-45428C194CB3}" destId="{B2226072-53DF-4BC5-BE47-233BD82A07AD}" srcOrd="0" destOrd="0" presId="urn:microsoft.com/office/officeart/2005/8/layout/cycle1"/>
    <dgm:cxn modelId="{A8889F47-594F-4C7F-82A8-2BD43069C1F4}" type="presOf" srcId="{C408EDD2-3DB9-4159-A987-85850952BE16}" destId="{3830DE55-B78F-41DD-ABC7-EE252500ADF0}" srcOrd="0" destOrd="0" presId="urn:microsoft.com/office/officeart/2005/8/layout/cycle1"/>
    <dgm:cxn modelId="{9A3F4451-C1A6-45C2-95EB-A43196355D9C}" srcId="{6B3C75E5-B754-4CC5-BBFC-466200E6D3D8}" destId="{8D380E46-B487-4EAE-944D-68AE56DAD3E5}" srcOrd="1" destOrd="0" parTransId="{5D65BF86-EDAE-4284-9D1E-CFC50B1413D3}" sibTransId="{50B4CAE3-2C2B-40B2-81FE-A676B9BC19C2}"/>
    <dgm:cxn modelId="{25F94B89-4E07-4CB2-8DE9-5E5594243731}" type="presOf" srcId="{50B4CAE3-2C2B-40B2-81FE-A676B9BC19C2}" destId="{4DE0006F-F236-4709-BD01-9122D692A191}" srcOrd="0" destOrd="0" presId="urn:microsoft.com/office/officeart/2005/8/layout/cycle1"/>
    <dgm:cxn modelId="{164F14BA-3A3C-4124-857C-C6588287A2B3}" type="presOf" srcId="{91F27462-701A-40AC-9358-0E7D67E98FCB}" destId="{79CC5B2E-8A32-402C-945B-83842C703634}" srcOrd="0" destOrd="0" presId="urn:microsoft.com/office/officeart/2005/8/layout/cycle1"/>
    <dgm:cxn modelId="{E2AEBABB-D36A-4FCD-B6F3-455EB725F481}" type="presOf" srcId="{2816D8E3-4CBC-4277-915B-C0C0163341CC}" destId="{65A11CAE-38A7-4E7B-8169-50E3566595F5}" srcOrd="0" destOrd="0" presId="urn:microsoft.com/office/officeart/2005/8/layout/cycle1"/>
    <dgm:cxn modelId="{571A0DC4-E57C-4DF8-9291-6FE0EAC3229B}" type="presOf" srcId="{8D380E46-B487-4EAE-944D-68AE56DAD3E5}" destId="{8FE40A36-DFAD-4BF5-9C21-8E8158DAD273}" srcOrd="0" destOrd="0" presId="urn:microsoft.com/office/officeart/2005/8/layout/cycle1"/>
    <dgm:cxn modelId="{0142CED0-751B-4067-9374-7F7C210E6A9F}" srcId="{6B3C75E5-B754-4CC5-BBFC-466200E6D3D8}" destId="{91F27462-701A-40AC-9358-0E7D67E98FCB}" srcOrd="0" destOrd="0" parTransId="{EE063A1E-F898-4AA3-9EF4-1CD202EDCEDF}" sibTransId="{238B5AB3-6520-4872-B2DC-4C4A5903A84C}"/>
    <dgm:cxn modelId="{FA0A62D3-B6C8-4086-A063-FC2048DD9605}" type="presOf" srcId="{238B5AB3-6520-4872-B2DC-4C4A5903A84C}" destId="{0A4C672E-C275-4556-AB29-95FF18B4B687}" srcOrd="0" destOrd="0" presId="urn:microsoft.com/office/officeart/2005/8/layout/cycle1"/>
    <dgm:cxn modelId="{E76534F6-8530-4E6E-9CE9-E28EBA2304BB}" srcId="{6B3C75E5-B754-4CC5-BBFC-466200E6D3D8}" destId="{804EEC0F-05EA-4211-B3FD-69AD7EE827BF}" srcOrd="2" destOrd="0" parTransId="{F2B8ECC6-3F5D-4ED8-84FF-8616414FBBAA}" sibTransId="{C408EDD2-3DB9-4159-A987-85850952BE16}"/>
    <dgm:cxn modelId="{51B9F8F7-DC45-4CC8-8FEA-27B86DC8E945}" srcId="{6B3C75E5-B754-4CC5-BBFC-466200E6D3D8}" destId="{2816D8E3-4CBC-4277-915B-C0C0163341CC}" srcOrd="3" destOrd="0" parTransId="{C1B59D6F-29E5-4F59-938F-FC0B106C5602}" sibTransId="{A63968FF-11D0-4206-9A1D-45428C194CB3}"/>
    <dgm:cxn modelId="{FF5FA0FD-FBC2-453E-B775-3FC50E7B9811}" type="presOf" srcId="{804EEC0F-05EA-4211-B3FD-69AD7EE827BF}" destId="{153870EF-D539-4300-B97D-8C33EB1000CF}" srcOrd="0" destOrd="0" presId="urn:microsoft.com/office/officeart/2005/8/layout/cycle1"/>
    <dgm:cxn modelId="{AF70F432-AF8F-402A-AF30-6BCD963C2FC6}" type="presParOf" srcId="{BF115167-5587-4AF5-A1F8-F05072AE8461}" destId="{10BA5BBE-4AE9-4F9B-BDBC-558386DD801F}" srcOrd="0" destOrd="0" presId="urn:microsoft.com/office/officeart/2005/8/layout/cycle1"/>
    <dgm:cxn modelId="{B26A22E3-BE8F-4796-8524-CF9ADBF568C6}" type="presParOf" srcId="{BF115167-5587-4AF5-A1F8-F05072AE8461}" destId="{79CC5B2E-8A32-402C-945B-83842C703634}" srcOrd="1" destOrd="0" presId="urn:microsoft.com/office/officeart/2005/8/layout/cycle1"/>
    <dgm:cxn modelId="{D7A56346-F331-432F-A342-D0B1C5103E59}" type="presParOf" srcId="{BF115167-5587-4AF5-A1F8-F05072AE8461}" destId="{0A4C672E-C275-4556-AB29-95FF18B4B687}" srcOrd="2" destOrd="0" presId="urn:microsoft.com/office/officeart/2005/8/layout/cycle1"/>
    <dgm:cxn modelId="{B044F268-2804-443E-9575-B739E95FFDE0}" type="presParOf" srcId="{BF115167-5587-4AF5-A1F8-F05072AE8461}" destId="{F8917B7A-FF01-4BEB-8F30-0BDED7184992}" srcOrd="3" destOrd="0" presId="urn:microsoft.com/office/officeart/2005/8/layout/cycle1"/>
    <dgm:cxn modelId="{52BC667C-C108-4394-B466-47F8741FD580}" type="presParOf" srcId="{BF115167-5587-4AF5-A1F8-F05072AE8461}" destId="{8FE40A36-DFAD-4BF5-9C21-8E8158DAD273}" srcOrd="4" destOrd="0" presId="urn:microsoft.com/office/officeart/2005/8/layout/cycle1"/>
    <dgm:cxn modelId="{F88BC5F1-36FA-4708-9FDA-E62E35A1AEDB}" type="presParOf" srcId="{BF115167-5587-4AF5-A1F8-F05072AE8461}" destId="{4DE0006F-F236-4709-BD01-9122D692A191}" srcOrd="5" destOrd="0" presId="urn:microsoft.com/office/officeart/2005/8/layout/cycle1"/>
    <dgm:cxn modelId="{E4DB69C3-0715-4423-B148-3F12745FA7B6}" type="presParOf" srcId="{BF115167-5587-4AF5-A1F8-F05072AE8461}" destId="{1FC3EAE9-10E4-420F-B8DA-4F46509575A1}" srcOrd="6" destOrd="0" presId="urn:microsoft.com/office/officeart/2005/8/layout/cycle1"/>
    <dgm:cxn modelId="{8E98B4F1-CB1C-48AE-B369-2003A49BA83D}" type="presParOf" srcId="{BF115167-5587-4AF5-A1F8-F05072AE8461}" destId="{153870EF-D539-4300-B97D-8C33EB1000CF}" srcOrd="7" destOrd="0" presId="urn:microsoft.com/office/officeart/2005/8/layout/cycle1"/>
    <dgm:cxn modelId="{F2ED21EF-E60A-46AD-901D-6D9FACE0F99B}" type="presParOf" srcId="{BF115167-5587-4AF5-A1F8-F05072AE8461}" destId="{3830DE55-B78F-41DD-ABC7-EE252500ADF0}" srcOrd="8" destOrd="0" presId="urn:microsoft.com/office/officeart/2005/8/layout/cycle1"/>
    <dgm:cxn modelId="{C3B32B19-1600-4781-9B85-B3F73FC22E64}" type="presParOf" srcId="{BF115167-5587-4AF5-A1F8-F05072AE8461}" destId="{D6A3F76F-429B-4300-8736-E7EDB8991702}" srcOrd="9" destOrd="0" presId="urn:microsoft.com/office/officeart/2005/8/layout/cycle1"/>
    <dgm:cxn modelId="{990ECA81-CB60-45E5-B1FC-C7127171AAF0}" type="presParOf" srcId="{BF115167-5587-4AF5-A1F8-F05072AE8461}" destId="{65A11CAE-38A7-4E7B-8169-50E3566595F5}" srcOrd="10" destOrd="0" presId="urn:microsoft.com/office/officeart/2005/8/layout/cycle1"/>
    <dgm:cxn modelId="{6116C996-B022-4B07-92A4-848F7FE5AF98}" type="presParOf" srcId="{BF115167-5587-4AF5-A1F8-F05072AE8461}" destId="{B2226072-53DF-4BC5-BE47-233BD82A07AD}" srcOrd="11"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745C81-0C76-4D92-A256-8300D772D89D}">
      <dsp:nvSpPr>
        <dsp:cNvPr id="0" name=""/>
        <dsp:cNvSpPr/>
      </dsp:nvSpPr>
      <dsp:spPr>
        <a:xfrm rot="5400000">
          <a:off x="6825345" y="-2777833"/>
          <a:ext cx="1108512" cy="6945507"/>
        </a:xfrm>
        <a:prstGeom prst="round2Same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GB" sz="1500" kern="1200" dirty="0"/>
            <a:t>You could talk to your child’s teacher first and then the SENDCo.</a:t>
          </a:r>
        </a:p>
        <a:p>
          <a:pPr marL="114300" lvl="1" indent="-114300" algn="l" defTabSz="666750">
            <a:lnSpc>
              <a:spcPct val="90000"/>
            </a:lnSpc>
            <a:spcBef>
              <a:spcPct val="0"/>
            </a:spcBef>
            <a:spcAft>
              <a:spcPct val="15000"/>
            </a:spcAft>
            <a:buChar char="•"/>
          </a:pPr>
          <a:r>
            <a:rPr lang="en-GB" sz="1500" kern="1200" dirty="0"/>
            <a:t>You could speak directly or ring 024 7659 6988 </a:t>
          </a:r>
          <a:r>
            <a:rPr lang="en-GB" sz="1500" kern="1200" dirty="0">
              <a:solidFill>
                <a:schemeClr val="tx1"/>
              </a:solidFill>
            </a:rPr>
            <a:t>and ask for their teacher or SENDCo</a:t>
          </a:r>
          <a:endParaRPr lang="en-GB" sz="1500" kern="1200" dirty="0"/>
        </a:p>
        <a:p>
          <a:pPr marL="114300" lvl="1" indent="-114300" algn="l" defTabSz="666750">
            <a:lnSpc>
              <a:spcPct val="90000"/>
            </a:lnSpc>
            <a:spcBef>
              <a:spcPct val="0"/>
            </a:spcBef>
            <a:spcAft>
              <a:spcPct val="15000"/>
            </a:spcAft>
            <a:buChar char="•"/>
          </a:pPr>
          <a:r>
            <a:rPr lang="en-GB" sz="1500" kern="1200" dirty="0">
              <a:solidFill>
                <a:schemeClr val="tx1"/>
              </a:solidFill>
            </a:rPr>
            <a:t>If your child has a diagnosis, let us know </a:t>
          </a:r>
          <a:endParaRPr lang="en-GB" sz="1500" kern="1200" dirty="0"/>
        </a:p>
      </dsp:txBody>
      <dsp:txXfrm rot="-5400000">
        <a:off x="3906848" y="194777"/>
        <a:ext cx="6891394" cy="1000286"/>
      </dsp:txXfrm>
    </dsp:sp>
    <dsp:sp modelId="{70E71372-89A7-4071-A1DA-EA07DFB66F83}">
      <dsp:nvSpPr>
        <dsp:cNvPr id="0" name=""/>
        <dsp:cNvSpPr/>
      </dsp:nvSpPr>
      <dsp:spPr>
        <a:xfrm>
          <a:off x="0" y="0"/>
          <a:ext cx="3906847" cy="13856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marL="0" lvl="0" indent="0" algn="ctr" defTabSz="1200150">
            <a:lnSpc>
              <a:spcPct val="90000"/>
            </a:lnSpc>
            <a:spcBef>
              <a:spcPct val="0"/>
            </a:spcBef>
            <a:spcAft>
              <a:spcPct val="35000"/>
            </a:spcAft>
            <a:buNone/>
          </a:pPr>
          <a:r>
            <a:rPr lang="en-GB" sz="2700" kern="1200" dirty="0"/>
            <a:t>Tell us why you think this</a:t>
          </a:r>
        </a:p>
      </dsp:txBody>
      <dsp:txXfrm>
        <a:off x="67641" y="67641"/>
        <a:ext cx="3771565" cy="1250358"/>
      </dsp:txXfrm>
    </dsp:sp>
    <dsp:sp modelId="{5E85D8B5-7D89-41F8-87CF-6BA21AA3D981}">
      <dsp:nvSpPr>
        <dsp:cNvPr id="0" name=""/>
        <dsp:cNvSpPr/>
      </dsp:nvSpPr>
      <dsp:spPr>
        <a:xfrm rot="5400000">
          <a:off x="6825345" y="-1322911"/>
          <a:ext cx="1108512" cy="6945507"/>
        </a:xfrm>
        <a:prstGeom prst="round2Same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GB" sz="1500" kern="1200" dirty="0"/>
            <a:t>We will discuss your concerns to find out more.</a:t>
          </a:r>
        </a:p>
        <a:p>
          <a:pPr marL="114300" lvl="1" indent="-114300" algn="l" defTabSz="666750">
            <a:lnSpc>
              <a:spcPct val="90000"/>
            </a:lnSpc>
            <a:spcBef>
              <a:spcPct val="0"/>
            </a:spcBef>
            <a:spcAft>
              <a:spcPct val="15000"/>
            </a:spcAft>
            <a:buChar char="•"/>
          </a:pPr>
          <a:r>
            <a:rPr lang="en-GB" sz="1500" kern="1200" dirty="0"/>
            <a:t>We will work with you to agree next steps</a:t>
          </a:r>
        </a:p>
        <a:p>
          <a:pPr marL="114300" lvl="1" indent="-114300" algn="l" defTabSz="666750">
            <a:lnSpc>
              <a:spcPct val="90000"/>
            </a:lnSpc>
            <a:spcBef>
              <a:spcPct val="0"/>
            </a:spcBef>
            <a:spcAft>
              <a:spcPct val="15000"/>
            </a:spcAft>
            <a:buChar char="•"/>
          </a:pPr>
          <a:r>
            <a:rPr lang="en-GB" sz="1500" kern="1200" dirty="0"/>
            <a:t>We will make a note of our conversation and add it to your child’s record and offer you a copy.</a:t>
          </a:r>
        </a:p>
      </dsp:txBody>
      <dsp:txXfrm rot="-5400000">
        <a:off x="3906848" y="1649699"/>
        <a:ext cx="6891394" cy="1000286"/>
      </dsp:txXfrm>
    </dsp:sp>
    <dsp:sp modelId="{55005D9D-F000-47F4-B836-C860ED435DB1}">
      <dsp:nvSpPr>
        <dsp:cNvPr id="0" name=""/>
        <dsp:cNvSpPr/>
      </dsp:nvSpPr>
      <dsp:spPr>
        <a:xfrm>
          <a:off x="0" y="1452435"/>
          <a:ext cx="3906847" cy="13856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marL="0" lvl="0" indent="0" algn="ctr" defTabSz="1200150">
            <a:lnSpc>
              <a:spcPct val="90000"/>
            </a:lnSpc>
            <a:spcBef>
              <a:spcPct val="0"/>
            </a:spcBef>
            <a:spcAft>
              <a:spcPct val="35000"/>
            </a:spcAft>
            <a:buNone/>
          </a:pPr>
          <a:r>
            <a:rPr lang="en-GB" sz="2700" kern="1200" dirty="0"/>
            <a:t>We will discuss your concerns with you</a:t>
          </a:r>
        </a:p>
      </dsp:txBody>
      <dsp:txXfrm>
        <a:off x="67641" y="1520076"/>
        <a:ext cx="3771565" cy="1250358"/>
      </dsp:txXfrm>
    </dsp:sp>
    <dsp:sp modelId="{ED46BD9A-BE14-4422-B15B-96ED863E074C}">
      <dsp:nvSpPr>
        <dsp:cNvPr id="0" name=""/>
        <dsp:cNvSpPr/>
      </dsp:nvSpPr>
      <dsp:spPr>
        <a:xfrm rot="5400000">
          <a:off x="6825345" y="132010"/>
          <a:ext cx="1108512" cy="6945507"/>
        </a:xfrm>
        <a:prstGeom prst="round2Same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GB" sz="1500" kern="1200" dirty="0"/>
            <a:t>We will decide whether your child needs SEN support</a:t>
          </a:r>
        </a:p>
        <a:p>
          <a:pPr marL="114300" lvl="1" indent="-114300" algn="l" defTabSz="666750">
            <a:lnSpc>
              <a:spcPct val="90000"/>
            </a:lnSpc>
            <a:spcBef>
              <a:spcPct val="0"/>
            </a:spcBef>
            <a:spcAft>
              <a:spcPct val="15000"/>
            </a:spcAft>
            <a:buChar char="•"/>
          </a:pPr>
          <a:r>
            <a:rPr lang="en-GB" sz="1500" kern="1200" dirty="0"/>
            <a:t>We will let you know what the support will look like</a:t>
          </a:r>
        </a:p>
        <a:p>
          <a:pPr marL="114300" lvl="1" indent="-114300" algn="l" defTabSz="666750">
            <a:lnSpc>
              <a:spcPct val="90000"/>
            </a:lnSpc>
            <a:spcBef>
              <a:spcPct val="0"/>
            </a:spcBef>
            <a:spcAft>
              <a:spcPct val="15000"/>
            </a:spcAft>
            <a:buChar char="•"/>
          </a:pPr>
          <a:r>
            <a:rPr lang="en-GB" sz="1500" kern="1200" dirty="0"/>
            <a:t>Your child will be added to our SEND register if necessary </a:t>
          </a:r>
        </a:p>
      </dsp:txBody>
      <dsp:txXfrm rot="-5400000">
        <a:off x="3906848" y="3104621"/>
        <a:ext cx="6891394" cy="1000286"/>
      </dsp:txXfrm>
    </dsp:sp>
    <dsp:sp modelId="{E76BDCA0-A5D3-4379-B1B6-4B3EC76D649C}">
      <dsp:nvSpPr>
        <dsp:cNvPr id="0" name=""/>
        <dsp:cNvSpPr/>
      </dsp:nvSpPr>
      <dsp:spPr>
        <a:xfrm>
          <a:off x="0" y="2907357"/>
          <a:ext cx="3906847" cy="13856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marL="0" lvl="0" indent="0" algn="ctr" defTabSz="1200150">
            <a:lnSpc>
              <a:spcPct val="90000"/>
            </a:lnSpc>
            <a:spcBef>
              <a:spcPct val="0"/>
            </a:spcBef>
            <a:spcAft>
              <a:spcPct val="35000"/>
            </a:spcAft>
            <a:buNone/>
          </a:pPr>
          <a:r>
            <a:rPr lang="en-GB" sz="2700" kern="1200" dirty="0"/>
            <a:t>We will decide whether your child needs SEN support </a:t>
          </a:r>
        </a:p>
      </dsp:txBody>
      <dsp:txXfrm>
        <a:off x="67641" y="2974998"/>
        <a:ext cx="3771565" cy="12503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CC5B2E-8A32-402C-945B-83842C703634}">
      <dsp:nvSpPr>
        <dsp:cNvPr id="0" name=""/>
        <dsp:cNvSpPr/>
      </dsp:nvSpPr>
      <dsp:spPr>
        <a:xfrm>
          <a:off x="2839124" y="91510"/>
          <a:ext cx="1451371" cy="1451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GB" sz="3400" kern="1200" dirty="0"/>
            <a:t>Plan</a:t>
          </a:r>
        </a:p>
      </dsp:txBody>
      <dsp:txXfrm>
        <a:off x="2839124" y="91510"/>
        <a:ext cx="1451371" cy="1451371"/>
      </dsp:txXfrm>
    </dsp:sp>
    <dsp:sp modelId="{0A4C672E-C275-4556-AB29-95FF18B4B687}">
      <dsp:nvSpPr>
        <dsp:cNvPr id="0" name=""/>
        <dsp:cNvSpPr/>
      </dsp:nvSpPr>
      <dsp:spPr>
        <a:xfrm>
          <a:off x="284672" y="416"/>
          <a:ext cx="4096917" cy="4096917"/>
        </a:xfrm>
        <a:prstGeom prst="circularArrow">
          <a:avLst>
            <a:gd name="adj1" fmla="val 6908"/>
            <a:gd name="adj2" fmla="val 465828"/>
            <a:gd name="adj3" fmla="val 547411"/>
            <a:gd name="adj4" fmla="val 20586761"/>
            <a:gd name="adj5" fmla="val 8059"/>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E40A36-DFAD-4BF5-9C21-8E8158DAD273}">
      <dsp:nvSpPr>
        <dsp:cNvPr id="0" name=""/>
        <dsp:cNvSpPr/>
      </dsp:nvSpPr>
      <dsp:spPr>
        <a:xfrm>
          <a:off x="2839124" y="2554867"/>
          <a:ext cx="1451371" cy="1451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GB" sz="3400" kern="1200" dirty="0"/>
            <a:t>Do</a:t>
          </a:r>
        </a:p>
      </dsp:txBody>
      <dsp:txXfrm>
        <a:off x="2839124" y="2554867"/>
        <a:ext cx="1451371" cy="1451371"/>
      </dsp:txXfrm>
    </dsp:sp>
    <dsp:sp modelId="{4DE0006F-F236-4709-BD01-9122D692A191}">
      <dsp:nvSpPr>
        <dsp:cNvPr id="0" name=""/>
        <dsp:cNvSpPr/>
      </dsp:nvSpPr>
      <dsp:spPr>
        <a:xfrm>
          <a:off x="284672" y="416"/>
          <a:ext cx="4096917" cy="4096917"/>
        </a:xfrm>
        <a:prstGeom prst="circularArrow">
          <a:avLst>
            <a:gd name="adj1" fmla="val 6908"/>
            <a:gd name="adj2" fmla="val 465828"/>
            <a:gd name="adj3" fmla="val 5947411"/>
            <a:gd name="adj4" fmla="val 4386761"/>
            <a:gd name="adj5" fmla="val 8059"/>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3870EF-D539-4300-B97D-8C33EB1000CF}">
      <dsp:nvSpPr>
        <dsp:cNvPr id="0" name=""/>
        <dsp:cNvSpPr/>
      </dsp:nvSpPr>
      <dsp:spPr>
        <a:xfrm>
          <a:off x="375766" y="2554867"/>
          <a:ext cx="1451371" cy="1451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GB" sz="3400" kern="1200" dirty="0"/>
            <a:t>Review</a:t>
          </a:r>
        </a:p>
      </dsp:txBody>
      <dsp:txXfrm>
        <a:off x="375766" y="2554867"/>
        <a:ext cx="1451371" cy="1451371"/>
      </dsp:txXfrm>
    </dsp:sp>
    <dsp:sp modelId="{3830DE55-B78F-41DD-ABC7-EE252500ADF0}">
      <dsp:nvSpPr>
        <dsp:cNvPr id="0" name=""/>
        <dsp:cNvSpPr/>
      </dsp:nvSpPr>
      <dsp:spPr>
        <a:xfrm>
          <a:off x="284672" y="416"/>
          <a:ext cx="4096917" cy="4096917"/>
        </a:xfrm>
        <a:prstGeom prst="circularArrow">
          <a:avLst>
            <a:gd name="adj1" fmla="val 6908"/>
            <a:gd name="adj2" fmla="val 465828"/>
            <a:gd name="adj3" fmla="val 11347411"/>
            <a:gd name="adj4" fmla="val 9786761"/>
            <a:gd name="adj5" fmla="val 8059"/>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A11CAE-38A7-4E7B-8169-50E3566595F5}">
      <dsp:nvSpPr>
        <dsp:cNvPr id="0" name=""/>
        <dsp:cNvSpPr/>
      </dsp:nvSpPr>
      <dsp:spPr>
        <a:xfrm>
          <a:off x="375766" y="91510"/>
          <a:ext cx="1451371" cy="1451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GB" sz="3400" kern="1200" dirty="0"/>
            <a:t>Assess</a:t>
          </a:r>
        </a:p>
      </dsp:txBody>
      <dsp:txXfrm>
        <a:off x="375766" y="91510"/>
        <a:ext cx="1451371" cy="1451371"/>
      </dsp:txXfrm>
    </dsp:sp>
    <dsp:sp modelId="{B2226072-53DF-4BC5-BE47-233BD82A07AD}">
      <dsp:nvSpPr>
        <dsp:cNvPr id="0" name=""/>
        <dsp:cNvSpPr/>
      </dsp:nvSpPr>
      <dsp:spPr>
        <a:xfrm>
          <a:off x="284672" y="416"/>
          <a:ext cx="4096917" cy="4096917"/>
        </a:xfrm>
        <a:prstGeom prst="circularArrow">
          <a:avLst>
            <a:gd name="adj1" fmla="val 6908"/>
            <a:gd name="adj2" fmla="val 465828"/>
            <a:gd name="adj3" fmla="val 16747411"/>
            <a:gd name="adj4" fmla="val 15186761"/>
            <a:gd name="adj5" fmla="val 8059"/>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A0E01-7B2B-4FEB-96E5-5164D708439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AB78557-91BB-889B-D876-24BF9324FDF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93B75CD-6E03-5207-7484-2EC42E5051D0}"/>
              </a:ext>
            </a:extLst>
          </p:cNvPr>
          <p:cNvSpPr>
            <a:spLocks noGrp="1"/>
          </p:cNvSpPr>
          <p:nvPr>
            <p:ph type="dt" sz="half" idx="10"/>
          </p:nvPr>
        </p:nvSpPr>
        <p:spPr/>
        <p:txBody>
          <a:bodyPr/>
          <a:lstStyle/>
          <a:p>
            <a:fld id="{98A7E117-81F6-42B1-A3E4-9D0245B3E42D}" type="datetimeFigureOut">
              <a:rPr lang="en-GB" smtClean="0"/>
              <a:t>04/06/2026</a:t>
            </a:fld>
            <a:endParaRPr lang="en-GB"/>
          </a:p>
        </p:txBody>
      </p:sp>
      <p:sp>
        <p:nvSpPr>
          <p:cNvPr id="5" name="Footer Placeholder 4">
            <a:extLst>
              <a:ext uri="{FF2B5EF4-FFF2-40B4-BE49-F238E27FC236}">
                <a16:creationId xmlns:a16="http://schemas.microsoft.com/office/drawing/2014/main" id="{A6BB3ABF-762C-AA3F-CD00-9DF30A1A06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ECCBB0-D141-56AF-1744-EA720F26C8E7}"/>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15367122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75CFF-9B9D-99F1-89CD-739E938D9D6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6B8C2DA-CDBC-DBA6-E415-C4A8AA4BB0D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67B5EC-1EAD-43B3-83FF-2891A7294BD2}"/>
              </a:ext>
            </a:extLst>
          </p:cNvPr>
          <p:cNvSpPr>
            <a:spLocks noGrp="1"/>
          </p:cNvSpPr>
          <p:nvPr>
            <p:ph type="dt" sz="half" idx="10"/>
          </p:nvPr>
        </p:nvSpPr>
        <p:spPr/>
        <p:txBody>
          <a:bodyPr/>
          <a:lstStyle/>
          <a:p>
            <a:fld id="{98A7E117-81F6-42B1-A3E4-9D0245B3E42D}" type="datetimeFigureOut">
              <a:rPr lang="en-GB" smtClean="0"/>
              <a:t>04/06/2026</a:t>
            </a:fld>
            <a:endParaRPr lang="en-GB"/>
          </a:p>
        </p:txBody>
      </p:sp>
      <p:sp>
        <p:nvSpPr>
          <p:cNvPr id="5" name="Footer Placeholder 4">
            <a:extLst>
              <a:ext uri="{FF2B5EF4-FFF2-40B4-BE49-F238E27FC236}">
                <a16:creationId xmlns:a16="http://schemas.microsoft.com/office/drawing/2014/main" id="{D09A7AC7-5EE4-12E7-7AF0-DEC544B9D8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55B6EA-9897-118E-D99E-119665038A1E}"/>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2948343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A7AED-9263-E0FA-0DD5-D0631B9AC24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BBB3BBB-9158-C3B5-1DB7-1D7539C4E5D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A6FAFE2-00AA-ECE0-6BC2-5D54507CC169}"/>
              </a:ext>
            </a:extLst>
          </p:cNvPr>
          <p:cNvSpPr>
            <a:spLocks noGrp="1"/>
          </p:cNvSpPr>
          <p:nvPr>
            <p:ph type="dt" sz="half" idx="10"/>
          </p:nvPr>
        </p:nvSpPr>
        <p:spPr/>
        <p:txBody>
          <a:bodyPr/>
          <a:lstStyle/>
          <a:p>
            <a:fld id="{98A7E117-81F6-42B1-A3E4-9D0245B3E42D}" type="datetimeFigureOut">
              <a:rPr lang="en-GB" smtClean="0"/>
              <a:t>04/06/2026</a:t>
            </a:fld>
            <a:endParaRPr lang="en-GB"/>
          </a:p>
        </p:txBody>
      </p:sp>
      <p:sp>
        <p:nvSpPr>
          <p:cNvPr id="5" name="Footer Placeholder 4">
            <a:extLst>
              <a:ext uri="{FF2B5EF4-FFF2-40B4-BE49-F238E27FC236}">
                <a16:creationId xmlns:a16="http://schemas.microsoft.com/office/drawing/2014/main" id="{4462E1F7-FD68-0B4C-FFD6-9381FEE4E7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B33569-DFF2-5336-A95B-D5B9368DD11C}"/>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38617958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F6917-C661-E4CE-208A-9309A6B1EF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0C2D846-94C5-3EBF-B6C2-B231E0F4ED5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4066F2C-5A53-A7E2-D6DA-9A684A1A453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8964D6E-98C4-5AF7-FE1D-358E4C65A904}"/>
              </a:ext>
            </a:extLst>
          </p:cNvPr>
          <p:cNvSpPr>
            <a:spLocks noGrp="1"/>
          </p:cNvSpPr>
          <p:nvPr>
            <p:ph type="dt" sz="half" idx="10"/>
          </p:nvPr>
        </p:nvSpPr>
        <p:spPr/>
        <p:txBody>
          <a:bodyPr/>
          <a:lstStyle/>
          <a:p>
            <a:fld id="{98A7E117-81F6-42B1-A3E4-9D0245B3E42D}" type="datetimeFigureOut">
              <a:rPr lang="en-GB" smtClean="0"/>
              <a:t>04/06/2026</a:t>
            </a:fld>
            <a:endParaRPr lang="en-GB"/>
          </a:p>
        </p:txBody>
      </p:sp>
      <p:sp>
        <p:nvSpPr>
          <p:cNvPr id="6" name="Footer Placeholder 5">
            <a:extLst>
              <a:ext uri="{FF2B5EF4-FFF2-40B4-BE49-F238E27FC236}">
                <a16:creationId xmlns:a16="http://schemas.microsoft.com/office/drawing/2014/main" id="{71ECA06F-3FF8-1A0E-67B3-FC074B7798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2805B5-0E5A-C72D-EF2F-B14B5692EC27}"/>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1673467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40D01-1367-81FA-618B-9776669C347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84803C0-F623-930C-9768-3D5A8DD23D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2784FB7-C4C5-3B18-2FE8-A835E88CAB2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2752BB0-2B5C-A4D3-5B09-96BE885C8C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391F094-9E1E-7053-C593-3E3C8774213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2F8D6B6-5E6B-831A-5F9E-DA01CE06D70A}"/>
              </a:ext>
            </a:extLst>
          </p:cNvPr>
          <p:cNvSpPr>
            <a:spLocks noGrp="1"/>
          </p:cNvSpPr>
          <p:nvPr>
            <p:ph type="dt" sz="half" idx="10"/>
          </p:nvPr>
        </p:nvSpPr>
        <p:spPr/>
        <p:txBody>
          <a:bodyPr/>
          <a:lstStyle/>
          <a:p>
            <a:fld id="{98A7E117-81F6-42B1-A3E4-9D0245B3E42D}" type="datetimeFigureOut">
              <a:rPr lang="en-GB" smtClean="0"/>
              <a:t>04/06/2026</a:t>
            </a:fld>
            <a:endParaRPr lang="en-GB"/>
          </a:p>
        </p:txBody>
      </p:sp>
      <p:sp>
        <p:nvSpPr>
          <p:cNvPr id="8" name="Footer Placeholder 7">
            <a:extLst>
              <a:ext uri="{FF2B5EF4-FFF2-40B4-BE49-F238E27FC236}">
                <a16:creationId xmlns:a16="http://schemas.microsoft.com/office/drawing/2014/main" id="{765BFDFA-D19D-E428-18B1-960EA9307DF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B2BB84A-D874-4463-BCF7-7C57F6D441C4}"/>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20172071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519E0-FC4D-42D8-9269-F3E0DAD2BC4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FDD5CD-982F-4807-A706-208614E93773}"/>
              </a:ext>
            </a:extLst>
          </p:cNvPr>
          <p:cNvSpPr>
            <a:spLocks noGrp="1"/>
          </p:cNvSpPr>
          <p:nvPr>
            <p:ph type="dt" sz="half" idx="10"/>
          </p:nvPr>
        </p:nvSpPr>
        <p:spPr/>
        <p:txBody>
          <a:bodyPr/>
          <a:lstStyle/>
          <a:p>
            <a:fld id="{98A7E117-81F6-42B1-A3E4-9D0245B3E42D}" type="datetimeFigureOut">
              <a:rPr lang="en-GB" smtClean="0"/>
              <a:t>04/06/2026</a:t>
            </a:fld>
            <a:endParaRPr lang="en-GB"/>
          </a:p>
        </p:txBody>
      </p:sp>
      <p:sp>
        <p:nvSpPr>
          <p:cNvPr id="4" name="Footer Placeholder 3">
            <a:extLst>
              <a:ext uri="{FF2B5EF4-FFF2-40B4-BE49-F238E27FC236}">
                <a16:creationId xmlns:a16="http://schemas.microsoft.com/office/drawing/2014/main" id="{E827DE15-4DAA-43F9-1E2A-F8CE0FB6F30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38A5F9-E043-EFC3-703A-5E65FF3E8399}"/>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1258774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1FFA72-B86D-3367-966C-8068C6B06953}"/>
              </a:ext>
            </a:extLst>
          </p:cNvPr>
          <p:cNvSpPr>
            <a:spLocks noGrp="1"/>
          </p:cNvSpPr>
          <p:nvPr>
            <p:ph type="dt" sz="half" idx="10"/>
          </p:nvPr>
        </p:nvSpPr>
        <p:spPr/>
        <p:txBody>
          <a:bodyPr/>
          <a:lstStyle/>
          <a:p>
            <a:fld id="{98A7E117-81F6-42B1-A3E4-9D0245B3E42D}" type="datetimeFigureOut">
              <a:rPr lang="en-GB" smtClean="0"/>
              <a:t>04/06/2026</a:t>
            </a:fld>
            <a:endParaRPr lang="en-GB"/>
          </a:p>
        </p:txBody>
      </p:sp>
      <p:sp>
        <p:nvSpPr>
          <p:cNvPr id="3" name="Footer Placeholder 2">
            <a:extLst>
              <a:ext uri="{FF2B5EF4-FFF2-40B4-BE49-F238E27FC236}">
                <a16:creationId xmlns:a16="http://schemas.microsoft.com/office/drawing/2014/main" id="{62747C88-5E7A-BCEC-78E7-E8BACCECEA0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3392ACF-8C8A-3445-8952-E2C5933E5C68}"/>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2138117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30AE1-48DE-5BCB-B97E-84BCAB3D9C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08585D-A9C7-A2C6-DADF-D5BB556128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B1A6A7B-A7BC-D445-9E32-DEE0C2029B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4A9DEB-0D99-1BBC-4C56-48F9FD64D38C}"/>
              </a:ext>
            </a:extLst>
          </p:cNvPr>
          <p:cNvSpPr>
            <a:spLocks noGrp="1"/>
          </p:cNvSpPr>
          <p:nvPr>
            <p:ph type="dt" sz="half" idx="10"/>
          </p:nvPr>
        </p:nvSpPr>
        <p:spPr/>
        <p:txBody>
          <a:bodyPr/>
          <a:lstStyle/>
          <a:p>
            <a:fld id="{98A7E117-81F6-42B1-A3E4-9D0245B3E42D}" type="datetimeFigureOut">
              <a:rPr lang="en-GB" smtClean="0"/>
              <a:t>04/06/2026</a:t>
            </a:fld>
            <a:endParaRPr lang="en-GB"/>
          </a:p>
        </p:txBody>
      </p:sp>
      <p:sp>
        <p:nvSpPr>
          <p:cNvPr id="6" name="Footer Placeholder 5">
            <a:extLst>
              <a:ext uri="{FF2B5EF4-FFF2-40B4-BE49-F238E27FC236}">
                <a16:creationId xmlns:a16="http://schemas.microsoft.com/office/drawing/2014/main" id="{DD728403-7485-64BF-C14C-2EF6BB048C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C96EE8-004B-4D30-99CD-1B048ADAA8E1}"/>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30046306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7A37D-E887-1128-1A9B-6FF50C2C77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BA3B524-9957-8D16-76C3-DDF3ACADF98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DE0E5BE-B04E-DA4C-1411-B761DE13B3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96EB63-8A7E-4619-C33D-B470A6F9942F}"/>
              </a:ext>
            </a:extLst>
          </p:cNvPr>
          <p:cNvSpPr>
            <a:spLocks noGrp="1"/>
          </p:cNvSpPr>
          <p:nvPr>
            <p:ph type="dt" sz="half" idx="10"/>
          </p:nvPr>
        </p:nvSpPr>
        <p:spPr/>
        <p:txBody>
          <a:bodyPr/>
          <a:lstStyle/>
          <a:p>
            <a:fld id="{98A7E117-81F6-42B1-A3E4-9D0245B3E42D}" type="datetimeFigureOut">
              <a:rPr lang="en-GB" smtClean="0"/>
              <a:t>04/06/2026</a:t>
            </a:fld>
            <a:endParaRPr lang="en-GB"/>
          </a:p>
        </p:txBody>
      </p:sp>
      <p:sp>
        <p:nvSpPr>
          <p:cNvPr id="6" name="Footer Placeholder 5">
            <a:extLst>
              <a:ext uri="{FF2B5EF4-FFF2-40B4-BE49-F238E27FC236}">
                <a16:creationId xmlns:a16="http://schemas.microsoft.com/office/drawing/2014/main" id="{5E82A24A-4A8E-8216-746F-13DCCF52EC5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38C65C-CF5A-7E18-E36A-926A5DBFC0A4}"/>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28450527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75DB5-07B5-F31C-7005-B6F49BA38DE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37BBA55-2B31-C62E-1411-96B6A8A9E14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E325298-C6AA-A321-2790-1EB3375F788C}"/>
              </a:ext>
            </a:extLst>
          </p:cNvPr>
          <p:cNvSpPr>
            <a:spLocks noGrp="1"/>
          </p:cNvSpPr>
          <p:nvPr>
            <p:ph type="dt" sz="half" idx="10"/>
          </p:nvPr>
        </p:nvSpPr>
        <p:spPr/>
        <p:txBody>
          <a:bodyPr/>
          <a:lstStyle/>
          <a:p>
            <a:fld id="{98A7E117-81F6-42B1-A3E4-9D0245B3E42D}" type="datetimeFigureOut">
              <a:rPr lang="en-GB" smtClean="0"/>
              <a:t>04/06/2026</a:t>
            </a:fld>
            <a:endParaRPr lang="en-GB"/>
          </a:p>
        </p:txBody>
      </p:sp>
      <p:sp>
        <p:nvSpPr>
          <p:cNvPr id="5" name="Footer Placeholder 4">
            <a:extLst>
              <a:ext uri="{FF2B5EF4-FFF2-40B4-BE49-F238E27FC236}">
                <a16:creationId xmlns:a16="http://schemas.microsoft.com/office/drawing/2014/main" id="{6F50299F-487A-8096-41CC-8F4EBCF30F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D86F52-564D-EEB0-C52A-8E66834B4F26}"/>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5124739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6D3E3B7-B160-3C7D-9D2E-FF728D7A200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0FB5C9F-ECF2-C1BF-12EB-B735B3D9481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514668-F7CD-5CE6-BA06-D9C6962F35F6}"/>
              </a:ext>
            </a:extLst>
          </p:cNvPr>
          <p:cNvSpPr>
            <a:spLocks noGrp="1"/>
          </p:cNvSpPr>
          <p:nvPr>
            <p:ph type="dt" sz="half" idx="10"/>
          </p:nvPr>
        </p:nvSpPr>
        <p:spPr/>
        <p:txBody>
          <a:bodyPr/>
          <a:lstStyle/>
          <a:p>
            <a:fld id="{98A7E117-81F6-42B1-A3E4-9D0245B3E42D}" type="datetimeFigureOut">
              <a:rPr lang="en-GB" smtClean="0"/>
              <a:t>04/06/2026</a:t>
            </a:fld>
            <a:endParaRPr lang="en-GB"/>
          </a:p>
        </p:txBody>
      </p:sp>
      <p:sp>
        <p:nvSpPr>
          <p:cNvPr id="5" name="Footer Placeholder 4">
            <a:extLst>
              <a:ext uri="{FF2B5EF4-FFF2-40B4-BE49-F238E27FC236}">
                <a16:creationId xmlns:a16="http://schemas.microsoft.com/office/drawing/2014/main" id="{EFDD4BD2-F96F-4DB5-C85D-21DB9D808B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DAF59E-101A-E60C-1C40-F32C22949844}"/>
              </a:ext>
            </a:extLst>
          </p:cNvPr>
          <p:cNvSpPr>
            <a:spLocks noGrp="1"/>
          </p:cNvSpPr>
          <p:nvPr>
            <p:ph type="sldNum" sz="quarter" idx="12"/>
          </p:nvPr>
        </p:nvSpPr>
        <p:spPr/>
        <p:txBody>
          <a:bodyPr/>
          <a:lstStyle/>
          <a:p>
            <a:fld id="{C2561ADA-CD33-4882-B4D7-340CC823E3CB}" type="slidenum">
              <a:rPr lang="en-GB" smtClean="0"/>
              <a:t>‹#›</a:t>
            </a:fld>
            <a:endParaRPr lang="en-GB"/>
          </a:p>
        </p:txBody>
      </p:sp>
    </p:spTree>
    <p:extLst>
      <p:ext uri="{BB962C8B-B14F-4D97-AF65-F5344CB8AC3E}">
        <p14:creationId xmlns:p14="http://schemas.microsoft.com/office/powerpoint/2010/main" val="1745356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AF9F6"/>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EE614C-0A61-AF88-ED89-101B7569B42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2429FE-AD9D-8EDB-840A-33859F65EA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208F9FC-AD88-213E-9844-E8E712ABE01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8A7E117-81F6-42B1-A3E4-9D0245B3E42D}" type="datetimeFigureOut">
              <a:rPr lang="en-GB" smtClean="0"/>
              <a:t>04/06/2026</a:t>
            </a:fld>
            <a:endParaRPr lang="en-GB"/>
          </a:p>
        </p:txBody>
      </p:sp>
      <p:sp>
        <p:nvSpPr>
          <p:cNvPr id="5" name="Footer Placeholder 4">
            <a:extLst>
              <a:ext uri="{FF2B5EF4-FFF2-40B4-BE49-F238E27FC236}">
                <a16:creationId xmlns:a16="http://schemas.microsoft.com/office/drawing/2014/main" id="{C365100D-C447-D973-EAD5-EEEC60F0D2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F5C6DD0C-B6C8-D938-504A-8C03D3E1AA0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2561ADA-CD33-4882-B4D7-340CC823E3CB}" type="slidenum">
              <a:rPr lang="en-GB" smtClean="0"/>
              <a:t>‹#›</a:t>
            </a:fld>
            <a:endParaRPr lang="en-GB"/>
          </a:p>
        </p:txBody>
      </p:sp>
    </p:spTree>
    <p:extLst>
      <p:ext uri="{BB962C8B-B14F-4D97-AF65-F5344CB8AC3E}">
        <p14:creationId xmlns:p14="http://schemas.microsoft.com/office/powerpoint/2010/main" val="39281991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slide" Target="slide18.xml"/><Relationship Id="rId18" Type="http://schemas.openxmlformats.org/officeDocument/2006/relationships/slide" Target="slide25.xml"/><Relationship Id="rId3" Type="http://schemas.openxmlformats.org/officeDocument/2006/relationships/slide" Target="slide4.xml"/><Relationship Id="rId21" Type="http://schemas.openxmlformats.org/officeDocument/2006/relationships/image" Target="../media/image1.png"/><Relationship Id="rId7" Type="http://schemas.openxmlformats.org/officeDocument/2006/relationships/slide" Target="slide10.xml"/><Relationship Id="rId12" Type="http://schemas.openxmlformats.org/officeDocument/2006/relationships/slide" Target="slide17.xml"/><Relationship Id="rId17" Type="http://schemas.openxmlformats.org/officeDocument/2006/relationships/slide" Target="slide23.xml"/><Relationship Id="rId2" Type="http://schemas.openxmlformats.org/officeDocument/2006/relationships/slide" Target="slide3.xml"/><Relationship Id="rId16" Type="http://schemas.openxmlformats.org/officeDocument/2006/relationships/slide" Target="slide22.xml"/><Relationship Id="rId20" Type="http://schemas.openxmlformats.org/officeDocument/2006/relationships/slide" Target="slide27.xml"/><Relationship Id="rId1" Type="http://schemas.openxmlformats.org/officeDocument/2006/relationships/slideLayout" Target="../slideLayouts/slideLayout6.xml"/><Relationship Id="rId6" Type="http://schemas.openxmlformats.org/officeDocument/2006/relationships/slide" Target="slide8.xml"/><Relationship Id="rId11" Type="http://schemas.openxmlformats.org/officeDocument/2006/relationships/slide" Target="slide16.xml"/><Relationship Id="rId5" Type="http://schemas.openxmlformats.org/officeDocument/2006/relationships/slide" Target="slide7.xml"/><Relationship Id="rId15" Type="http://schemas.openxmlformats.org/officeDocument/2006/relationships/slide" Target="slide21.xml"/><Relationship Id="rId10" Type="http://schemas.openxmlformats.org/officeDocument/2006/relationships/slide" Target="slide13.xml"/><Relationship Id="rId19" Type="http://schemas.openxmlformats.org/officeDocument/2006/relationships/slide" Target="slide26.xml"/><Relationship Id="rId4" Type="http://schemas.openxmlformats.org/officeDocument/2006/relationships/slide" Target="slide5.xml"/><Relationship Id="rId9" Type="http://schemas.openxmlformats.org/officeDocument/2006/relationships/slide" Target="slide12.xml"/><Relationship Id="rId14" Type="http://schemas.openxmlformats.org/officeDocument/2006/relationships/slide" Target="slide19.xml"/><Relationship Id="rId22"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Layout" Target="../diagrams/layout1.xml"/><Relationship Id="rId7" Type="http://schemas.openxmlformats.org/officeDocument/2006/relationships/slide" Target="slide2.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Layout" Target="../diagrams/layout2.xml"/><Relationship Id="rId7" Type="http://schemas.openxmlformats.org/officeDocument/2006/relationships/slide" Target="slide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9"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coventry.gov.uk/school-admissions" TargetMode="Externa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hyperlink" Target="https://www.covsendiass.co.uk/advice-support/choosing-school/4" TargetMode="External"/><Relationship Id="rId1" Type="http://schemas.openxmlformats.org/officeDocument/2006/relationships/slideLayout" Target="../slideLayouts/slideLayout6.xml"/><Relationship Id="rId5" Type="http://schemas.openxmlformats.org/officeDocument/2006/relationships/image" Target="../media/image2.pn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hyperlink" Target="https://www.warwickshire.gov.uk/send" TargetMode="External"/><Relationship Id="rId7" Type="http://schemas.openxmlformats.org/officeDocument/2006/relationships/image" Target="../media/image1.png"/><Relationship Id="rId2" Type="http://schemas.openxmlformats.org/officeDocument/2006/relationships/hyperlink" Target="https://www.coventryfamilies.co.uk/send-home" TargetMode="External"/><Relationship Id="rId1" Type="http://schemas.openxmlformats.org/officeDocument/2006/relationships/slideLayout" Target="../slideLayouts/slideLayout6.xml"/><Relationship Id="rId6" Type="http://schemas.openxmlformats.org/officeDocument/2006/relationships/slide" Target="slide2.xml"/><Relationship Id="rId5" Type="http://schemas.openxmlformats.org/officeDocument/2006/relationships/hyperlink" Target="https://www.warwickshiresendiass.co.uk/" TargetMode="External"/><Relationship Id="rId4" Type="http://schemas.openxmlformats.org/officeDocument/2006/relationships/hyperlink" Target="https://www.covsendiass.co.uk/advice-support/choosing-school/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1D2C6-CD17-C454-16FC-1EC2B857964F}"/>
              </a:ext>
            </a:extLst>
          </p:cNvPr>
          <p:cNvSpPr>
            <a:spLocks noGrp="1"/>
          </p:cNvSpPr>
          <p:nvPr>
            <p:ph type="ctrTitle"/>
          </p:nvPr>
        </p:nvSpPr>
        <p:spPr/>
        <p:txBody>
          <a:bodyPr>
            <a:noAutofit/>
          </a:bodyPr>
          <a:lstStyle/>
          <a:p>
            <a:pPr>
              <a:lnSpc>
                <a:spcPct val="150000"/>
              </a:lnSpc>
            </a:pPr>
            <a:br>
              <a:rPr lang="en-GB" sz="4800" dirty="0">
                <a:solidFill>
                  <a:srgbClr val="FF0000"/>
                </a:solidFill>
              </a:rPr>
            </a:br>
            <a:r>
              <a:rPr lang="en-GB" sz="4800" dirty="0"/>
              <a:t>SEND</a:t>
            </a:r>
            <a:r>
              <a:rPr lang="en-GB" sz="4800" dirty="0">
                <a:solidFill>
                  <a:srgbClr val="FF0000"/>
                </a:solidFill>
              </a:rPr>
              <a:t> </a:t>
            </a:r>
            <a:r>
              <a:rPr lang="en-GB" sz="4800" dirty="0"/>
              <a:t>Information Report (25-26)</a:t>
            </a:r>
            <a:endParaRPr lang="en-GB" sz="4800" dirty="0">
              <a:solidFill>
                <a:srgbClr val="FF0000"/>
              </a:solidFill>
            </a:endParaRPr>
          </a:p>
        </p:txBody>
      </p:sp>
      <p:pic>
        <p:nvPicPr>
          <p:cNvPr id="3" name="Picture 2" descr="A black background with white text&#10;&#10;AI-generated content may be incorrect.">
            <a:extLst>
              <a:ext uri="{FF2B5EF4-FFF2-40B4-BE49-F238E27FC236}">
                <a16:creationId xmlns:a16="http://schemas.microsoft.com/office/drawing/2014/main" id="{B8490448-5294-2320-496D-11C4DF713CAC}"/>
              </a:ext>
            </a:extLst>
          </p:cNvPr>
          <p:cNvPicPr>
            <a:picLocks noChangeAspect="1"/>
          </p:cNvPicPr>
          <p:nvPr/>
        </p:nvPicPr>
        <p:blipFill>
          <a:blip r:embed="rId2">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11" name="Picture 10">
            <a:extLst>
              <a:ext uri="{FF2B5EF4-FFF2-40B4-BE49-F238E27FC236}">
                <a16:creationId xmlns:a16="http://schemas.microsoft.com/office/drawing/2014/main" id="{B0B76387-EB36-51CC-67F8-1E1DD5FF03F1}"/>
              </a:ext>
            </a:extLst>
          </p:cNvPr>
          <p:cNvPicPr>
            <a:picLocks noChangeAspect="1"/>
          </p:cNvPicPr>
          <p:nvPr/>
        </p:nvPicPr>
        <p:blipFill>
          <a:blip r:embed="rId3"/>
          <a:stretch>
            <a:fillRect/>
          </a:stretch>
        </p:blipFill>
        <p:spPr>
          <a:xfrm>
            <a:off x="4712677" y="518346"/>
            <a:ext cx="2109315" cy="2109315"/>
          </a:xfrm>
          <a:prstGeom prst="rect">
            <a:avLst/>
          </a:prstGeom>
        </p:spPr>
      </p:pic>
    </p:spTree>
    <p:extLst>
      <p:ext uri="{BB962C8B-B14F-4D97-AF65-F5344CB8AC3E}">
        <p14:creationId xmlns:p14="http://schemas.microsoft.com/office/powerpoint/2010/main" val="36877951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D9677-3DCA-F339-4434-6FBB24D0FD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BF0035-60F6-2018-BCA4-CAB0F57B43CF}"/>
              </a:ext>
            </a:extLst>
          </p:cNvPr>
          <p:cNvSpPr>
            <a:spLocks noGrp="1"/>
          </p:cNvSpPr>
          <p:nvPr>
            <p:ph type="title"/>
          </p:nvPr>
        </p:nvSpPr>
        <p:spPr>
          <a:xfrm>
            <a:off x="838200" y="203127"/>
            <a:ext cx="10515600" cy="1325563"/>
          </a:xfrm>
        </p:spPr>
        <p:txBody>
          <a:bodyPr/>
          <a:lstStyle/>
          <a:p>
            <a:r>
              <a:rPr lang="en-GB" dirty="0"/>
              <a:t>Contents</a:t>
            </a:r>
          </a:p>
        </p:txBody>
      </p:sp>
      <p:sp>
        <p:nvSpPr>
          <p:cNvPr id="6" name="TextBox 5">
            <a:extLst>
              <a:ext uri="{FF2B5EF4-FFF2-40B4-BE49-F238E27FC236}">
                <a16:creationId xmlns:a16="http://schemas.microsoft.com/office/drawing/2014/main" id="{2C4E433B-10A9-B8A4-6CC4-9607ACE5557C}"/>
              </a:ext>
            </a:extLst>
          </p:cNvPr>
          <p:cNvSpPr txBox="1"/>
          <p:nvPr/>
        </p:nvSpPr>
        <p:spPr>
          <a:xfrm>
            <a:off x="838200" y="1267932"/>
            <a:ext cx="10697497" cy="4862870"/>
          </a:xfrm>
          <a:prstGeom prst="rect">
            <a:avLst/>
          </a:prstGeom>
          <a:noFill/>
        </p:spPr>
        <p:txBody>
          <a:bodyPr wrap="square" rtlCol="0">
            <a:spAutoFit/>
          </a:bodyPr>
          <a:lstStyle/>
          <a:p>
            <a:r>
              <a:rPr lang="en-GB" sz="1600" dirty="0">
                <a:hlinkClick r:id="rId2" action="ppaction://hlinksldjump"/>
              </a:rPr>
              <a:t>SEND Information Report – introduction</a:t>
            </a:r>
            <a:endParaRPr lang="en-GB" sz="1600" dirty="0"/>
          </a:p>
          <a:p>
            <a:r>
              <a:rPr lang="en-GB" sz="1600" dirty="0">
                <a:hlinkClick r:id="rId3" action="ppaction://hlinksldjump"/>
              </a:rPr>
              <a:t>What types of SEN does the school provide for?</a:t>
            </a:r>
            <a:endParaRPr lang="en-GB" sz="1600" dirty="0"/>
          </a:p>
          <a:p>
            <a:r>
              <a:rPr lang="en-GB" sz="1600" dirty="0">
                <a:hlinkClick r:id="rId4" action="ppaction://hlinksldjump"/>
              </a:rPr>
              <a:t>Which staff will support my child and what training have they had?</a:t>
            </a:r>
            <a:endParaRPr lang="en-GB" sz="1600" dirty="0"/>
          </a:p>
          <a:p>
            <a:r>
              <a:rPr lang="en-GB" sz="1600" dirty="0">
                <a:hlinkClick r:id="rId5" action="ppaction://hlinksldjump"/>
              </a:rPr>
              <a:t>What should I do if I think my child has SEN?</a:t>
            </a:r>
            <a:endParaRPr lang="en-GB" sz="1600" dirty="0"/>
          </a:p>
          <a:p>
            <a:r>
              <a:rPr lang="en-GB" sz="1600" dirty="0">
                <a:hlinkClick r:id="rId6" action="ppaction://hlinksldjump"/>
              </a:rPr>
              <a:t>How will the school know if my child needs SEN support?</a:t>
            </a:r>
            <a:endParaRPr lang="en-GB" sz="1600" dirty="0"/>
          </a:p>
          <a:p>
            <a:r>
              <a:rPr lang="en-GB" sz="1600" dirty="0">
                <a:hlinkClick r:id="rId7" action="ppaction://hlinksldjump"/>
              </a:rPr>
              <a:t>How will the school measure my child’s progress?</a:t>
            </a:r>
            <a:endParaRPr lang="en-GB" sz="1600" dirty="0"/>
          </a:p>
          <a:p>
            <a:r>
              <a:rPr lang="en-GB" sz="1600" dirty="0">
                <a:hlinkClick r:id="rId8" action="ppaction://hlinksldjump"/>
              </a:rPr>
              <a:t>How will I be involved in decisions made about my child’s education?</a:t>
            </a:r>
            <a:endParaRPr lang="en-GB" sz="1600" dirty="0"/>
          </a:p>
          <a:p>
            <a:r>
              <a:rPr lang="en-GB" sz="1600" dirty="0">
                <a:hlinkClick r:id="rId9" action="ppaction://hlinksldjump"/>
              </a:rPr>
              <a:t>How will my child be involved in decisions made about their education?</a:t>
            </a:r>
            <a:endParaRPr lang="en-GB" sz="1600" dirty="0"/>
          </a:p>
          <a:p>
            <a:r>
              <a:rPr lang="en-GB" sz="1600" dirty="0">
                <a:hlinkClick r:id="rId10" action="ppaction://hlinksldjump"/>
              </a:rPr>
              <a:t>How will the school adapt its teaching for my child?</a:t>
            </a:r>
            <a:endParaRPr lang="en-GB" sz="1600" dirty="0"/>
          </a:p>
          <a:p>
            <a:r>
              <a:rPr lang="en-GB" sz="1600" dirty="0">
                <a:hlinkClick r:id="rId11" action="ppaction://hlinksldjump"/>
              </a:rPr>
              <a:t>How will the school evaluate whether the support in place is helping my child?</a:t>
            </a:r>
            <a:endParaRPr lang="en-GB" sz="1600" dirty="0"/>
          </a:p>
          <a:p>
            <a:r>
              <a:rPr lang="en-GB" sz="1600" dirty="0">
                <a:hlinkClick r:id="rId12" action="ppaction://hlinksldjump"/>
              </a:rPr>
              <a:t>How will the school resources be secured for my child?</a:t>
            </a:r>
            <a:endParaRPr lang="en-GB" sz="1600" dirty="0"/>
          </a:p>
          <a:p>
            <a:r>
              <a:rPr lang="en-GB" sz="1600" dirty="0">
                <a:hlinkClick r:id="rId13" action="ppaction://hlinksldjump"/>
              </a:rPr>
              <a:t>How will the school make sure my child is included in activities alongside pupils who don’t have SEN?</a:t>
            </a:r>
            <a:endParaRPr lang="en-GB" sz="1600" dirty="0"/>
          </a:p>
          <a:p>
            <a:r>
              <a:rPr lang="en-GB" sz="1600" dirty="0">
                <a:hlinkClick r:id="rId14" action="ppaction://hlinksldjump"/>
              </a:rPr>
              <a:t>How does the school make sure the admissions process is fair for pupils with SEN or a disability?</a:t>
            </a:r>
            <a:endParaRPr lang="en-GB" sz="1600" dirty="0"/>
          </a:p>
          <a:p>
            <a:r>
              <a:rPr lang="en-GB" sz="1600" dirty="0">
                <a:hlinkClick r:id="rId15" action="ppaction://hlinksldjump"/>
              </a:rPr>
              <a:t>How does the school support pupils with disabilities?</a:t>
            </a:r>
            <a:endParaRPr lang="en-GB" sz="1600" dirty="0"/>
          </a:p>
          <a:p>
            <a:r>
              <a:rPr lang="en-GB" sz="1600" dirty="0">
                <a:hlinkClick r:id="rId16" action="ppaction://hlinksldjump"/>
              </a:rPr>
              <a:t>How will the school support my child’s mental health and emotional and social development?</a:t>
            </a:r>
            <a:endParaRPr lang="en-GB" sz="1600" dirty="0"/>
          </a:p>
          <a:p>
            <a:r>
              <a:rPr lang="en-GB" sz="1600" dirty="0">
                <a:hlinkClick r:id="rId17" action="ppaction://hlinksldjump"/>
              </a:rPr>
              <a:t>What support will be available for my child as they transition between classes or settings or in preparing for adulthood?</a:t>
            </a:r>
            <a:endParaRPr lang="en-GB" sz="1600" dirty="0"/>
          </a:p>
          <a:p>
            <a:r>
              <a:rPr lang="en-GB" sz="1600" dirty="0">
                <a:hlinkClick r:id="rId18" action="ppaction://hlinksldjump"/>
              </a:rPr>
              <a:t>What support is in place for looked-after or previously looked-after children with SEN?</a:t>
            </a:r>
            <a:endParaRPr lang="en-GB" sz="1600" dirty="0"/>
          </a:p>
          <a:p>
            <a:r>
              <a:rPr lang="en-GB" sz="1600" dirty="0">
                <a:hlinkClick r:id="rId19" action="ppaction://hlinksldjump"/>
              </a:rPr>
              <a:t>What should I do if I have a complaint about my child’s SEN support?</a:t>
            </a:r>
            <a:endParaRPr lang="en-GB" sz="1600" dirty="0"/>
          </a:p>
          <a:p>
            <a:r>
              <a:rPr lang="en-GB" sz="1600" dirty="0">
                <a:hlinkClick r:id="rId20" action="ppaction://hlinksldjump"/>
              </a:rPr>
              <a:t>What support is available for me and my family?</a:t>
            </a:r>
            <a:endParaRPr lang="en-GB" sz="1600" dirty="0"/>
          </a:p>
        </p:txBody>
      </p:sp>
      <p:pic>
        <p:nvPicPr>
          <p:cNvPr id="7" name="Picture 6" descr="A black background with white text&#10;&#10;AI-generated content may be incorrect.">
            <a:extLst>
              <a:ext uri="{FF2B5EF4-FFF2-40B4-BE49-F238E27FC236}">
                <a16:creationId xmlns:a16="http://schemas.microsoft.com/office/drawing/2014/main" id="{824520A6-6751-6244-D61A-2446DD86730F}"/>
              </a:ext>
            </a:extLst>
          </p:cNvPr>
          <p:cNvPicPr>
            <a:picLocks noChangeAspect="1"/>
          </p:cNvPicPr>
          <p:nvPr/>
        </p:nvPicPr>
        <p:blipFill>
          <a:blip r:embed="rId21">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8" name="Picture 7">
            <a:extLst>
              <a:ext uri="{FF2B5EF4-FFF2-40B4-BE49-F238E27FC236}">
                <a16:creationId xmlns:a16="http://schemas.microsoft.com/office/drawing/2014/main" id="{B9727806-88FA-D922-FEA9-00C56868BB5A}"/>
              </a:ext>
            </a:extLst>
          </p:cNvPr>
          <p:cNvPicPr>
            <a:picLocks noChangeAspect="1"/>
          </p:cNvPicPr>
          <p:nvPr/>
        </p:nvPicPr>
        <p:blipFill>
          <a:blip r:embed="rId22"/>
          <a:stretch>
            <a:fillRect/>
          </a:stretch>
        </p:blipFill>
        <p:spPr>
          <a:xfrm>
            <a:off x="10662593" y="5506497"/>
            <a:ext cx="1148376" cy="1148376"/>
          </a:xfrm>
          <a:prstGeom prst="rect">
            <a:avLst/>
          </a:prstGeom>
        </p:spPr>
      </p:pic>
    </p:spTree>
    <p:extLst>
      <p:ext uri="{BB962C8B-B14F-4D97-AF65-F5344CB8AC3E}">
        <p14:creationId xmlns:p14="http://schemas.microsoft.com/office/powerpoint/2010/main" val="11302953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8EB4D-6B69-3B3F-CC32-A13DCAFCC6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9E594C-647E-C034-C9A4-7F0315D3A323}"/>
              </a:ext>
            </a:extLst>
          </p:cNvPr>
          <p:cNvSpPr>
            <a:spLocks noGrp="1"/>
          </p:cNvSpPr>
          <p:nvPr>
            <p:ph type="title"/>
          </p:nvPr>
        </p:nvSpPr>
        <p:spPr/>
        <p:txBody>
          <a:bodyPr/>
          <a:lstStyle/>
          <a:p>
            <a:r>
              <a:rPr lang="en-GB" dirty="0"/>
              <a:t>SEND Information Report - introduction</a:t>
            </a:r>
          </a:p>
        </p:txBody>
      </p:sp>
      <p:sp>
        <p:nvSpPr>
          <p:cNvPr id="6" name="TextBox 5">
            <a:extLst>
              <a:ext uri="{FF2B5EF4-FFF2-40B4-BE49-F238E27FC236}">
                <a16:creationId xmlns:a16="http://schemas.microsoft.com/office/drawing/2014/main" id="{35AAE854-C387-3E47-3CA0-91A80D1F59D5}"/>
              </a:ext>
            </a:extLst>
          </p:cNvPr>
          <p:cNvSpPr txBox="1"/>
          <p:nvPr/>
        </p:nvSpPr>
        <p:spPr>
          <a:xfrm>
            <a:off x="838200" y="1716489"/>
            <a:ext cx="10697497" cy="883383"/>
          </a:xfrm>
          <a:prstGeom prst="rect">
            <a:avLst/>
          </a:prstGeom>
          <a:noFill/>
        </p:spPr>
        <p:txBody>
          <a:bodyPr wrap="square" rtlCol="0">
            <a:spAutoFit/>
          </a:bodyPr>
          <a:lstStyle/>
          <a:p>
            <a:pPr>
              <a:lnSpc>
                <a:spcPct val="150000"/>
              </a:lnSpc>
            </a:pPr>
            <a:r>
              <a:rPr lang="en-GB" dirty="0"/>
              <a:t>This SEND Information Report is designed to help families understand how we support children with SEND (special educational needs and/or disabilities) at St Augustine’s.</a:t>
            </a:r>
          </a:p>
        </p:txBody>
      </p:sp>
      <p:sp>
        <p:nvSpPr>
          <p:cNvPr id="7" name="TextBox 6">
            <a:extLst>
              <a:ext uri="{FF2B5EF4-FFF2-40B4-BE49-F238E27FC236}">
                <a16:creationId xmlns:a16="http://schemas.microsoft.com/office/drawing/2014/main" id="{70EA17AF-B287-B799-DCD8-EF30F034A57E}"/>
              </a:ext>
            </a:extLst>
          </p:cNvPr>
          <p:cNvSpPr txBox="1"/>
          <p:nvPr/>
        </p:nvSpPr>
        <p:spPr>
          <a:xfrm>
            <a:off x="255640" y="2985439"/>
            <a:ext cx="5270090" cy="2960875"/>
          </a:xfrm>
          <a:prstGeom prst="rect">
            <a:avLst/>
          </a:prstGeom>
          <a:noFill/>
        </p:spPr>
        <p:txBody>
          <a:bodyPr wrap="square" rtlCol="0">
            <a:spAutoFit/>
          </a:bodyPr>
          <a:lstStyle/>
          <a:p>
            <a:pPr>
              <a:lnSpc>
                <a:spcPct val="150000"/>
              </a:lnSpc>
            </a:pPr>
            <a:r>
              <a:rPr lang="en-GB" dirty="0"/>
              <a:t>Our SENDCo is Mrs Jane Wightman. She</a:t>
            </a:r>
            <a:r>
              <a:rPr lang="en-GB" dirty="0">
                <a:solidFill>
                  <a:srgbClr val="FF0000"/>
                </a:solidFill>
              </a:rPr>
              <a:t> </a:t>
            </a:r>
            <a:r>
              <a:rPr lang="en-GB" dirty="0"/>
              <a:t>supports in identifying pupils who might have SEND and coordinates the support given to pupils with additional needs. </a:t>
            </a:r>
          </a:p>
          <a:p>
            <a:pPr>
              <a:lnSpc>
                <a:spcPct val="150000"/>
              </a:lnSpc>
            </a:pPr>
            <a:r>
              <a:rPr lang="en-GB" dirty="0"/>
              <a:t>You can contact her by phoning the main school office on 024 7659 6988 or emailing our administrative staff on STA-Admin@hccmac.co.uk .</a:t>
            </a:r>
          </a:p>
        </p:txBody>
      </p:sp>
      <p:sp>
        <p:nvSpPr>
          <p:cNvPr id="8" name="Rectangle: Rounded Corners 7">
            <a:extLst>
              <a:ext uri="{FF2B5EF4-FFF2-40B4-BE49-F238E27FC236}">
                <a16:creationId xmlns:a16="http://schemas.microsoft.com/office/drawing/2014/main" id="{85DB6D2F-D2F1-30FF-4357-0B6623541306}"/>
              </a:ext>
            </a:extLst>
          </p:cNvPr>
          <p:cNvSpPr/>
          <p:nvPr/>
        </p:nvSpPr>
        <p:spPr>
          <a:xfrm>
            <a:off x="5922675" y="3338430"/>
            <a:ext cx="2684207" cy="17930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Rounded Corners 8">
            <a:extLst>
              <a:ext uri="{FF2B5EF4-FFF2-40B4-BE49-F238E27FC236}">
                <a16:creationId xmlns:a16="http://schemas.microsoft.com/office/drawing/2014/main" id="{125DFC1B-D209-19AB-C4C8-942DA82C9C04}"/>
              </a:ext>
            </a:extLst>
          </p:cNvPr>
          <p:cNvSpPr/>
          <p:nvPr/>
        </p:nvSpPr>
        <p:spPr>
          <a:xfrm>
            <a:off x="9003828" y="3299546"/>
            <a:ext cx="2684207" cy="17930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Rounded Corners 9">
            <a:hlinkClick r:id="rId2" action="ppaction://hlinksldjump"/>
            <a:extLst>
              <a:ext uri="{FF2B5EF4-FFF2-40B4-BE49-F238E27FC236}">
                <a16:creationId xmlns:a16="http://schemas.microsoft.com/office/drawing/2014/main" id="{3DE2FF2C-EF75-2CE6-57AD-7EE7585E15C0}"/>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11" name="Picture 10" descr="A black background with white text&#10;&#10;AI-generated content may be incorrect.">
            <a:extLst>
              <a:ext uri="{FF2B5EF4-FFF2-40B4-BE49-F238E27FC236}">
                <a16:creationId xmlns:a16="http://schemas.microsoft.com/office/drawing/2014/main" id="{92A6FAF8-A7EC-15E0-ABCF-5AAD77E287D3}"/>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12" name="Picture 11">
            <a:extLst>
              <a:ext uri="{FF2B5EF4-FFF2-40B4-BE49-F238E27FC236}">
                <a16:creationId xmlns:a16="http://schemas.microsoft.com/office/drawing/2014/main" id="{B8B0EB4B-8FAB-550B-30A4-3B9BD428C592}"/>
              </a:ext>
            </a:extLst>
          </p:cNvPr>
          <p:cNvPicPr>
            <a:picLocks noChangeAspect="1"/>
          </p:cNvPicPr>
          <p:nvPr/>
        </p:nvPicPr>
        <p:blipFill>
          <a:blip r:embed="rId4"/>
          <a:stretch>
            <a:fillRect/>
          </a:stretch>
        </p:blipFill>
        <p:spPr>
          <a:xfrm>
            <a:off x="10606516" y="5530816"/>
            <a:ext cx="1081519" cy="1081519"/>
          </a:xfrm>
          <a:prstGeom prst="rect">
            <a:avLst/>
          </a:prstGeom>
        </p:spPr>
      </p:pic>
    </p:spTree>
    <p:extLst>
      <p:ext uri="{BB962C8B-B14F-4D97-AF65-F5344CB8AC3E}">
        <p14:creationId xmlns:p14="http://schemas.microsoft.com/office/powerpoint/2010/main" val="40269117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E5D85-2C03-38C8-F4D1-4F89A5E5A6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DA68ED-05FB-34AD-B10B-3FBF3D17DE8C}"/>
              </a:ext>
            </a:extLst>
          </p:cNvPr>
          <p:cNvSpPr>
            <a:spLocks noGrp="1"/>
          </p:cNvSpPr>
          <p:nvPr>
            <p:ph type="title"/>
          </p:nvPr>
        </p:nvSpPr>
        <p:spPr>
          <a:xfrm>
            <a:off x="838196" y="73259"/>
            <a:ext cx="10515600" cy="1325563"/>
          </a:xfrm>
        </p:spPr>
        <p:txBody>
          <a:bodyPr>
            <a:normAutofit/>
          </a:bodyPr>
          <a:lstStyle/>
          <a:p>
            <a:r>
              <a:rPr lang="en-GB" sz="4000" dirty="0"/>
              <a:t>What types of SEN does the school provide for?</a:t>
            </a:r>
          </a:p>
        </p:txBody>
      </p:sp>
      <p:sp>
        <p:nvSpPr>
          <p:cNvPr id="6" name="TextBox 5">
            <a:extLst>
              <a:ext uri="{FF2B5EF4-FFF2-40B4-BE49-F238E27FC236}">
                <a16:creationId xmlns:a16="http://schemas.microsoft.com/office/drawing/2014/main" id="{EE2E4967-D2C1-445F-1AA7-94431B47F239}"/>
              </a:ext>
            </a:extLst>
          </p:cNvPr>
          <p:cNvSpPr txBox="1"/>
          <p:nvPr/>
        </p:nvSpPr>
        <p:spPr>
          <a:xfrm>
            <a:off x="336755" y="957392"/>
            <a:ext cx="10697497" cy="467885"/>
          </a:xfrm>
          <a:prstGeom prst="rect">
            <a:avLst/>
          </a:prstGeom>
          <a:noFill/>
        </p:spPr>
        <p:txBody>
          <a:bodyPr wrap="square" rtlCol="0">
            <a:spAutoFit/>
          </a:bodyPr>
          <a:lstStyle/>
          <a:p>
            <a:pPr>
              <a:lnSpc>
                <a:spcPct val="150000"/>
              </a:lnSpc>
            </a:pPr>
            <a:r>
              <a:rPr lang="en-GB" dirty="0"/>
              <a:t>At St Augustine’s we provide for the following needs:</a:t>
            </a:r>
          </a:p>
        </p:txBody>
      </p:sp>
      <p:sp>
        <p:nvSpPr>
          <p:cNvPr id="7" name="TextBox 6">
            <a:extLst>
              <a:ext uri="{FF2B5EF4-FFF2-40B4-BE49-F238E27FC236}">
                <a16:creationId xmlns:a16="http://schemas.microsoft.com/office/drawing/2014/main" id="{9F70650A-DD76-D275-566B-B3C8B296A4B1}"/>
              </a:ext>
            </a:extLst>
          </p:cNvPr>
          <p:cNvSpPr txBox="1"/>
          <p:nvPr/>
        </p:nvSpPr>
        <p:spPr>
          <a:xfrm>
            <a:off x="336755" y="1572931"/>
            <a:ext cx="11666775" cy="1298882"/>
          </a:xfrm>
          <a:prstGeom prst="rect">
            <a:avLst/>
          </a:prstGeom>
          <a:noFill/>
          <a:ln w="15875">
            <a:solidFill>
              <a:srgbClr val="00B050"/>
            </a:solidFill>
          </a:ln>
        </p:spPr>
        <p:txBody>
          <a:bodyPr wrap="square" rtlCol="0">
            <a:spAutoFit/>
          </a:bodyPr>
          <a:lstStyle/>
          <a:p>
            <a:pPr>
              <a:lnSpc>
                <a:spcPct val="150000"/>
              </a:lnSpc>
            </a:pPr>
            <a:r>
              <a:rPr lang="en-GB" b="1" dirty="0">
                <a:solidFill>
                  <a:srgbClr val="00B050"/>
                </a:solidFill>
              </a:rPr>
              <a:t>Communication and interaction</a:t>
            </a:r>
            <a:r>
              <a:rPr lang="en-GB" b="1" dirty="0"/>
              <a:t>: </a:t>
            </a:r>
            <a:r>
              <a:rPr lang="en-GB" dirty="0"/>
              <a:t>Difficulty communicating with others, such as using or understanding spoken language, understanding body language or the rules of social language. Examples include autism and speech and language difficulties.</a:t>
            </a:r>
          </a:p>
        </p:txBody>
      </p:sp>
      <p:sp>
        <p:nvSpPr>
          <p:cNvPr id="8" name="TextBox 7">
            <a:extLst>
              <a:ext uri="{FF2B5EF4-FFF2-40B4-BE49-F238E27FC236}">
                <a16:creationId xmlns:a16="http://schemas.microsoft.com/office/drawing/2014/main" id="{DDF77D76-0BA3-DEF4-B406-014D56FC4598}"/>
              </a:ext>
            </a:extLst>
          </p:cNvPr>
          <p:cNvSpPr txBox="1"/>
          <p:nvPr/>
        </p:nvSpPr>
        <p:spPr>
          <a:xfrm>
            <a:off x="336753" y="3051999"/>
            <a:ext cx="11666775" cy="883383"/>
          </a:xfrm>
          <a:prstGeom prst="rect">
            <a:avLst/>
          </a:prstGeom>
          <a:noFill/>
          <a:ln w="15875">
            <a:solidFill>
              <a:srgbClr val="0070C0"/>
            </a:solidFill>
          </a:ln>
        </p:spPr>
        <p:txBody>
          <a:bodyPr wrap="square" rtlCol="0">
            <a:spAutoFit/>
          </a:bodyPr>
          <a:lstStyle/>
          <a:p>
            <a:pPr>
              <a:lnSpc>
                <a:spcPct val="150000"/>
              </a:lnSpc>
            </a:pPr>
            <a:r>
              <a:rPr lang="en-GB" b="1" dirty="0">
                <a:solidFill>
                  <a:srgbClr val="0070C0"/>
                </a:solidFill>
              </a:rPr>
              <a:t>Cognition and learning</a:t>
            </a:r>
            <a:r>
              <a:rPr lang="en-GB" b="1" dirty="0"/>
              <a:t>: </a:t>
            </a:r>
            <a:r>
              <a:rPr lang="en-GB" dirty="0"/>
              <a:t>Slower learning with a specific part of learning or learning in general, after learning has been adapted. Examples include dyslexia, memory and moderate learning difficulties.</a:t>
            </a:r>
          </a:p>
        </p:txBody>
      </p:sp>
      <p:sp>
        <p:nvSpPr>
          <p:cNvPr id="9" name="TextBox 8">
            <a:extLst>
              <a:ext uri="{FF2B5EF4-FFF2-40B4-BE49-F238E27FC236}">
                <a16:creationId xmlns:a16="http://schemas.microsoft.com/office/drawing/2014/main" id="{5E83D40C-6598-CBC5-9508-36F7F9E8AB92}"/>
              </a:ext>
            </a:extLst>
          </p:cNvPr>
          <p:cNvSpPr txBox="1"/>
          <p:nvPr/>
        </p:nvSpPr>
        <p:spPr>
          <a:xfrm>
            <a:off x="336753" y="4146090"/>
            <a:ext cx="11666775" cy="883383"/>
          </a:xfrm>
          <a:prstGeom prst="rect">
            <a:avLst/>
          </a:prstGeom>
          <a:noFill/>
          <a:ln w="15875">
            <a:solidFill>
              <a:schemeClr val="accent5">
                <a:lumMod val="60000"/>
                <a:lumOff val="40000"/>
              </a:schemeClr>
            </a:solidFill>
          </a:ln>
        </p:spPr>
        <p:txBody>
          <a:bodyPr wrap="square" rtlCol="0">
            <a:spAutoFit/>
          </a:bodyPr>
          <a:lstStyle/>
          <a:p>
            <a:pPr>
              <a:lnSpc>
                <a:spcPct val="150000"/>
              </a:lnSpc>
            </a:pPr>
            <a:r>
              <a:rPr lang="en-GB" b="1" dirty="0">
                <a:solidFill>
                  <a:schemeClr val="accent5">
                    <a:lumMod val="60000"/>
                    <a:lumOff val="40000"/>
                  </a:schemeClr>
                </a:solidFill>
              </a:rPr>
              <a:t>Social, emotional and mental health</a:t>
            </a:r>
            <a:r>
              <a:rPr lang="en-GB" b="1" dirty="0"/>
              <a:t>: </a:t>
            </a:r>
            <a:r>
              <a:rPr lang="en-GB" dirty="0"/>
              <a:t>Can show in many ways when mental health (or some other conditions) cause barriers to learning and/wellbeing. Examples include ADHD and anxiety.</a:t>
            </a:r>
          </a:p>
        </p:txBody>
      </p:sp>
      <p:sp>
        <p:nvSpPr>
          <p:cNvPr id="10" name="TextBox 9">
            <a:extLst>
              <a:ext uri="{FF2B5EF4-FFF2-40B4-BE49-F238E27FC236}">
                <a16:creationId xmlns:a16="http://schemas.microsoft.com/office/drawing/2014/main" id="{44DF8BD3-5BCE-6B67-29D9-63826C5E9B2D}"/>
              </a:ext>
            </a:extLst>
          </p:cNvPr>
          <p:cNvSpPr txBox="1"/>
          <p:nvPr/>
        </p:nvSpPr>
        <p:spPr>
          <a:xfrm>
            <a:off x="336754" y="5299172"/>
            <a:ext cx="11666775" cy="883383"/>
          </a:xfrm>
          <a:prstGeom prst="rect">
            <a:avLst/>
          </a:prstGeom>
          <a:noFill/>
          <a:ln w="15875">
            <a:solidFill>
              <a:srgbClr val="00B0F0"/>
            </a:solidFill>
          </a:ln>
        </p:spPr>
        <p:txBody>
          <a:bodyPr wrap="square" rtlCol="0">
            <a:spAutoFit/>
          </a:bodyPr>
          <a:lstStyle/>
          <a:p>
            <a:pPr>
              <a:lnSpc>
                <a:spcPct val="150000"/>
              </a:lnSpc>
            </a:pPr>
            <a:r>
              <a:rPr lang="en-GB" b="1" dirty="0">
                <a:solidFill>
                  <a:srgbClr val="00B0F0"/>
                </a:solidFill>
              </a:rPr>
              <a:t>Sensory and/or physical needs</a:t>
            </a:r>
            <a:r>
              <a:rPr lang="en-GB" b="1" dirty="0"/>
              <a:t>: </a:t>
            </a:r>
            <a:r>
              <a:rPr lang="en-GB" dirty="0"/>
              <a:t>When additional support is needed because of a physical or sensory need. Examples include physical disability, vision or hearing impairment.</a:t>
            </a:r>
          </a:p>
        </p:txBody>
      </p:sp>
      <p:sp>
        <p:nvSpPr>
          <p:cNvPr id="11" name="Rectangle: Rounded Corners 10">
            <a:hlinkClick r:id="rId2" action="ppaction://hlinksldjump"/>
            <a:extLst>
              <a:ext uri="{FF2B5EF4-FFF2-40B4-BE49-F238E27FC236}">
                <a16:creationId xmlns:a16="http://schemas.microsoft.com/office/drawing/2014/main" id="{D707AAA1-9B0B-09F4-CD78-ACE4BBC019C2}"/>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12" name="Picture 11" descr="A black background with white text&#10;&#10;AI-generated content may be incorrect.">
            <a:extLst>
              <a:ext uri="{FF2B5EF4-FFF2-40B4-BE49-F238E27FC236}">
                <a16:creationId xmlns:a16="http://schemas.microsoft.com/office/drawing/2014/main" id="{3960F055-F10F-EEA3-5BFF-CEFEE5CD62F2}"/>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13" name="Picture 12">
            <a:extLst>
              <a:ext uri="{FF2B5EF4-FFF2-40B4-BE49-F238E27FC236}">
                <a16:creationId xmlns:a16="http://schemas.microsoft.com/office/drawing/2014/main" id="{9583CE46-9BAA-23F9-86FB-344875871525}"/>
              </a:ext>
            </a:extLst>
          </p:cNvPr>
          <p:cNvPicPr>
            <a:picLocks noChangeAspect="1"/>
          </p:cNvPicPr>
          <p:nvPr/>
        </p:nvPicPr>
        <p:blipFill>
          <a:blip r:embed="rId4"/>
          <a:stretch>
            <a:fillRect/>
          </a:stretch>
        </p:blipFill>
        <p:spPr>
          <a:xfrm>
            <a:off x="11199088" y="6029001"/>
            <a:ext cx="728523" cy="728523"/>
          </a:xfrm>
          <a:prstGeom prst="rect">
            <a:avLst/>
          </a:prstGeom>
        </p:spPr>
      </p:pic>
    </p:spTree>
    <p:extLst>
      <p:ext uri="{BB962C8B-B14F-4D97-AF65-F5344CB8AC3E}">
        <p14:creationId xmlns:p14="http://schemas.microsoft.com/office/powerpoint/2010/main" val="37335499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594E2-19C9-4426-B847-0986A7612F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265492-50C9-2507-C235-FF41729CDF8E}"/>
              </a:ext>
            </a:extLst>
          </p:cNvPr>
          <p:cNvSpPr>
            <a:spLocks noGrp="1"/>
          </p:cNvSpPr>
          <p:nvPr>
            <p:ph type="title"/>
          </p:nvPr>
        </p:nvSpPr>
        <p:spPr/>
        <p:txBody>
          <a:bodyPr>
            <a:normAutofit/>
          </a:bodyPr>
          <a:lstStyle/>
          <a:p>
            <a:r>
              <a:rPr lang="en-GB" sz="4000" dirty="0"/>
              <a:t>Which staff will support my child and what training have they had?</a:t>
            </a:r>
          </a:p>
        </p:txBody>
      </p:sp>
      <p:sp>
        <p:nvSpPr>
          <p:cNvPr id="6" name="TextBox 5">
            <a:extLst>
              <a:ext uri="{FF2B5EF4-FFF2-40B4-BE49-F238E27FC236}">
                <a16:creationId xmlns:a16="http://schemas.microsoft.com/office/drawing/2014/main" id="{4AF58EEC-8FA1-A4D0-7EC0-D5905E5A7928}"/>
              </a:ext>
            </a:extLst>
          </p:cNvPr>
          <p:cNvSpPr txBox="1"/>
          <p:nvPr/>
        </p:nvSpPr>
        <p:spPr>
          <a:xfrm>
            <a:off x="838200" y="1716489"/>
            <a:ext cx="10697497" cy="467885"/>
          </a:xfrm>
          <a:prstGeom prst="rect">
            <a:avLst/>
          </a:prstGeom>
          <a:noFill/>
        </p:spPr>
        <p:txBody>
          <a:bodyPr wrap="square" rtlCol="0">
            <a:spAutoFit/>
          </a:bodyPr>
          <a:lstStyle/>
          <a:p>
            <a:pPr>
              <a:lnSpc>
                <a:spcPct val="150000"/>
              </a:lnSpc>
            </a:pPr>
            <a:r>
              <a:rPr lang="en-GB" dirty="0"/>
              <a:t>Our </a:t>
            </a:r>
            <a:r>
              <a:rPr lang="en-GB" b="1" dirty="0"/>
              <a:t>SENDCo</a:t>
            </a:r>
            <a:r>
              <a:rPr lang="en-GB" dirty="0"/>
              <a:t> is Mrs Jane Wightman. She can be contacted through the school office on 024 7659 6988.  </a:t>
            </a:r>
          </a:p>
        </p:txBody>
      </p:sp>
      <p:sp>
        <p:nvSpPr>
          <p:cNvPr id="8" name="TextBox 7">
            <a:extLst>
              <a:ext uri="{FF2B5EF4-FFF2-40B4-BE49-F238E27FC236}">
                <a16:creationId xmlns:a16="http://schemas.microsoft.com/office/drawing/2014/main" id="{09E1F6AC-76EC-74CF-9E21-9977C31B909A}"/>
              </a:ext>
            </a:extLst>
          </p:cNvPr>
          <p:cNvSpPr txBox="1"/>
          <p:nvPr/>
        </p:nvSpPr>
        <p:spPr>
          <a:xfrm>
            <a:off x="747251" y="2429324"/>
            <a:ext cx="10697497" cy="1298882"/>
          </a:xfrm>
          <a:prstGeom prst="rect">
            <a:avLst/>
          </a:prstGeom>
          <a:noFill/>
        </p:spPr>
        <p:txBody>
          <a:bodyPr wrap="square" rtlCol="0">
            <a:spAutoFit/>
          </a:bodyPr>
          <a:lstStyle/>
          <a:p>
            <a:pPr>
              <a:lnSpc>
                <a:spcPct val="150000"/>
              </a:lnSpc>
            </a:pPr>
            <a:r>
              <a:rPr lang="en-GB" dirty="0"/>
              <a:t>You child’s class teacher</a:t>
            </a:r>
            <a:r>
              <a:rPr lang="en-GB" dirty="0">
                <a:solidFill>
                  <a:srgbClr val="FF0000"/>
                </a:solidFill>
              </a:rPr>
              <a:t> </a:t>
            </a:r>
            <a:r>
              <a:rPr lang="en-GB" dirty="0"/>
              <a:t>is</a:t>
            </a:r>
            <a:r>
              <a:rPr lang="en-GB" dirty="0">
                <a:solidFill>
                  <a:srgbClr val="FF0000"/>
                </a:solidFill>
              </a:rPr>
              <a:t> </a:t>
            </a:r>
            <a:r>
              <a:rPr lang="en-GB" dirty="0"/>
              <a:t>responsible for your child’s progress. All of our teachers receive in-house training and support in meeting SEN needs. Recent training includes ways to support learning, behaviour and speech and language development.</a:t>
            </a:r>
          </a:p>
        </p:txBody>
      </p:sp>
      <p:sp>
        <p:nvSpPr>
          <p:cNvPr id="9" name="TextBox 8">
            <a:extLst>
              <a:ext uri="{FF2B5EF4-FFF2-40B4-BE49-F238E27FC236}">
                <a16:creationId xmlns:a16="http://schemas.microsoft.com/office/drawing/2014/main" id="{1D44D0C1-73B4-E3FC-A30A-AC09F3C16309}"/>
              </a:ext>
            </a:extLst>
          </p:cNvPr>
          <p:cNvSpPr txBox="1"/>
          <p:nvPr/>
        </p:nvSpPr>
        <p:spPr>
          <a:xfrm>
            <a:off x="838197" y="3986984"/>
            <a:ext cx="10697497" cy="883383"/>
          </a:xfrm>
          <a:prstGeom prst="rect">
            <a:avLst/>
          </a:prstGeom>
          <a:noFill/>
        </p:spPr>
        <p:txBody>
          <a:bodyPr wrap="square" rtlCol="0">
            <a:spAutoFit/>
          </a:bodyPr>
          <a:lstStyle/>
          <a:p>
            <a:pPr>
              <a:lnSpc>
                <a:spcPct val="150000"/>
              </a:lnSpc>
            </a:pPr>
            <a:r>
              <a:rPr lang="en-GB" dirty="0"/>
              <a:t>We have seven</a:t>
            </a:r>
            <a:r>
              <a:rPr lang="en-GB" b="1" dirty="0">
                <a:solidFill>
                  <a:srgbClr val="FF0000"/>
                </a:solidFill>
              </a:rPr>
              <a:t> </a:t>
            </a:r>
            <a:r>
              <a:rPr lang="en-GB" b="1" dirty="0"/>
              <a:t>teaching assistants </a:t>
            </a:r>
            <a:r>
              <a:rPr lang="en-GB" dirty="0"/>
              <a:t>(TAs)</a:t>
            </a:r>
            <a:r>
              <a:rPr lang="en-GB" b="1" dirty="0"/>
              <a:t>, </a:t>
            </a:r>
            <a:r>
              <a:rPr lang="en-GB" dirty="0"/>
              <a:t>including three  </a:t>
            </a:r>
            <a:r>
              <a:rPr lang="en-GB" b="1" dirty="0"/>
              <a:t>HLTAs</a:t>
            </a:r>
            <a:r>
              <a:rPr lang="en-GB" dirty="0"/>
              <a:t> (higher level teaching assistants)</a:t>
            </a:r>
            <a:r>
              <a:rPr lang="en-GB" b="1" dirty="0"/>
              <a:t>. </a:t>
            </a:r>
            <a:r>
              <a:rPr lang="en-GB" dirty="0"/>
              <a:t>TAs and HLTAs receive training to enable them to deliver to pupils with SEN. </a:t>
            </a:r>
          </a:p>
        </p:txBody>
      </p:sp>
      <p:sp>
        <p:nvSpPr>
          <p:cNvPr id="10" name="Rectangle: Rounded Corners 9">
            <a:hlinkClick r:id="rId2" action="ppaction://hlinksldjump"/>
            <a:extLst>
              <a:ext uri="{FF2B5EF4-FFF2-40B4-BE49-F238E27FC236}">
                <a16:creationId xmlns:a16="http://schemas.microsoft.com/office/drawing/2014/main" id="{2D2E92A4-B493-D7BD-4820-6A328AA0C9A4}"/>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11" name="Picture 10" descr="A black background with white text&#10;&#10;AI-generated content may be incorrect.">
            <a:extLst>
              <a:ext uri="{FF2B5EF4-FFF2-40B4-BE49-F238E27FC236}">
                <a16:creationId xmlns:a16="http://schemas.microsoft.com/office/drawing/2014/main" id="{A628981E-3C34-BEEA-3962-D948C728EDE8}"/>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62364"/>
            <a:ext cx="315445" cy="498060"/>
          </a:xfrm>
          <a:prstGeom prst="rect">
            <a:avLst/>
          </a:prstGeom>
        </p:spPr>
      </p:pic>
      <p:pic>
        <p:nvPicPr>
          <p:cNvPr id="12" name="Picture 11">
            <a:extLst>
              <a:ext uri="{FF2B5EF4-FFF2-40B4-BE49-F238E27FC236}">
                <a16:creationId xmlns:a16="http://schemas.microsoft.com/office/drawing/2014/main" id="{DAC90E5D-3A99-0F54-D4EC-8355A410A2B5}"/>
              </a:ext>
            </a:extLst>
          </p:cNvPr>
          <p:cNvPicPr>
            <a:picLocks noChangeAspect="1"/>
          </p:cNvPicPr>
          <p:nvPr/>
        </p:nvPicPr>
        <p:blipFill>
          <a:blip r:embed="rId4"/>
          <a:stretch>
            <a:fillRect/>
          </a:stretch>
        </p:blipFill>
        <p:spPr>
          <a:xfrm>
            <a:off x="10480431" y="5285411"/>
            <a:ext cx="1330535" cy="1330535"/>
          </a:xfrm>
          <a:prstGeom prst="rect">
            <a:avLst/>
          </a:prstGeom>
        </p:spPr>
      </p:pic>
    </p:spTree>
    <p:extLst>
      <p:ext uri="{BB962C8B-B14F-4D97-AF65-F5344CB8AC3E}">
        <p14:creationId xmlns:p14="http://schemas.microsoft.com/office/powerpoint/2010/main" val="3408594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FAF897-AB6B-BF81-AF87-9CBC33B4AB9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AA5671C-0412-F837-FA39-80E78478CEF1}"/>
              </a:ext>
            </a:extLst>
          </p:cNvPr>
          <p:cNvSpPr txBox="1"/>
          <p:nvPr/>
        </p:nvSpPr>
        <p:spPr>
          <a:xfrm>
            <a:off x="838200" y="699219"/>
            <a:ext cx="10697497" cy="883383"/>
          </a:xfrm>
          <a:prstGeom prst="rect">
            <a:avLst/>
          </a:prstGeom>
          <a:noFill/>
        </p:spPr>
        <p:txBody>
          <a:bodyPr wrap="square" rtlCol="0">
            <a:spAutoFit/>
          </a:bodyPr>
          <a:lstStyle/>
          <a:p>
            <a:pPr>
              <a:lnSpc>
                <a:spcPct val="150000"/>
              </a:lnSpc>
            </a:pPr>
            <a:r>
              <a:rPr lang="en-GB" dirty="0"/>
              <a:t>Sometimes we need extra help to offer our pupils the support they need. When necessary, we will seek advice from </a:t>
            </a:r>
            <a:r>
              <a:rPr lang="en-GB" b="1" dirty="0"/>
              <a:t>external support </a:t>
            </a:r>
            <a:r>
              <a:rPr lang="en-GB" dirty="0"/>
              <a:t>agencies. These include:</a:t>
            </a:r>
          </a:p>
        </p:txBody>
      </p:sp>
      <p:sp>
        <p:nvSpPr>
          <p:cNvPr id="10" name="TextBox 9">
            <a:extLst>
              <a:ext uri="{FF2B5EF4-FFF2-40B4-BE49-F238E27FC236}">
                <a16:creationId xmlns:a16="http://schemas.microsoft.com/office/drawing/2014/main" id="{436D758D-BFFD-B90F-A0CB-2B250C568297}"/>
              </a:ext>
            </a:extLst>
          </p:cNvPr>
          <p:cNvSpPr txBox="1"/>
          <p:nvPr/>
        </p:nvSpPr>
        <p:spPr>
          <a:xfrm>
            <a:off x="838200" y="1961191"/>
            <a:ext cx="4785852" cy="379187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dirty="0"/>
              <a:t>Speech and language therapists</a:t>
            </a:r>
          </a:p>
          <a:p>
            <a:pPr marL="285750" indent="-285750">
              <a:lnSpc>
                <a:spcPct val="150000"/>
              </a:lnSpc>
              <a:buFont typeface="Arial" panose="020B0604020202020204" pitchFamily="34" charset="0"/>
              <a:buChar char="•"/>
            </a:pPr>
            <a:r>
              <a:rPr lang="en-GB" dirty="0"/>
              <a:t>Educational psychologists</a:t>
            </a:r>
          </a:p>
          <a:p>
            <a:pPr marL="285750" indent="-285750">
              <a:lnSpc>
                <a:spcPct val="150000"/>
              </a:lnSpc>
              <a:buFont typeface="Arial" panose="020B0604020202020204" pitchFamily="34" charset="0"/>
              <a:buChar char="•"/>
            </a:pPr>
            <a:r>
              <a:rPr lang="en-GB" dirty="0"/>
              <a:t>Complex Communication Team (CCT)</a:t>
            </a:r>
          </a:p>
          <a:p>
            <a:pPr marL="285750" indent="-285750">
              <a:lnSpc>
                <a:spcPct val="150000"/>
              </a:lnSpc>
              <a:buFont typeface="Arial" panose="020B0604020202020204" pitchFamily="34" charset="0"/>
              <a:buChar char="•"/>
            </a:pPr>
            <a:r>
              <a:rPr lang="en-GB" dirty="0"/>
              <a:t>Social, Emotional, Mental Health and Learning (SEMHL) Team</a:t>
            </a:r>
          </a:p>
          <a:p>
            <a:pPr marL="285750" indent="-285750">
              <a:lnSpc>
                <a:spcPct val="150000"/>
              </a:lnSpc>
              <a:buFont typeface="Arial" panose="020B0604020202020204" pitchFamily="34" charset="0"/>
              <a:buChar char="•"/>
            </a:pPr>
            <a:r>
              <a:rPr lang="en-GB" dirty="0"/>
              <a:t>Child and Adolescent Mental Health Services (CAMHS)</a:t>
            </a:r>
          </a:p>
          <a:p>
            <a:pPr marL="285750" indent="-285750">
              <a:lnSpc>
                <a:spcPct val="150000"/>
              </a:lnSpc>
              <a:buFont typeface="Arial" panose="020B0604020202020204" pitchFamily="34" charset="0"/>
              <a:buChar char="•"/>
            </a:pPr>
            <a:r>
              <a:rPr lang="en-GB" dirty="0"/>
              <a:t>Coventry RISE</a:t>
            </a:r>
          </a:p>
          <a:p>
            <a:pPr marL="285750" indent="-285750">
              <a:lnSpc>
                <a:spcPct val="150000"/>
              </a:lnSpc>
              <a:buFont typeface="Arial" panose="020B0604020202020204" pitchFamily="34" charset="0"/>
              <a:buChar char="•"/>
            </a:pPr>
            <a:r>
              <a:rPr lang="en-GB" dirty="0"/>
              <a:t>Occupational Therapist</a:t>
            </a:r>
          </a:p>
        </p:txBody>
      </p:sp>
      <p:sp>
        <p:nvSpPr>
          <p:cNvPr id="11" name="TextBox 10">
            <a:extLst>
              <a:ext uri="{FF2B5EF4-FFF2-40B4-BE49-F238E27FC236}">
                <a16:creationId xmlns:a16="http://schemas.microsoft.com/office/drawing/2014/main" id="{2C2D61AC-5A46-E1DA-4484-CE6744C2D82D}"/>
              </a:ext>
            </a:extLst>
          </p:cNvPr>
          <p:cNvSpPr txBox="1"/>
          <p:nvPr/>
        </p:nvSpPr>
        <p:spPr>
          <a:xfrm>
            <a:off x="6635055" y="2038136"/>
            <a:ext cx="4785852" cy="379187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dirty="0"/>
              <a:t>Virtual School </a:t>
            </a:r>
          </a:p>
          <a:p>
            <a:pPr marL="285750" indent="-285750">
              <a:lnSpc>
                <a:spcPct val="150000"/>
              </a:lnSpc>
              <a:buFont typeface="Arial" panose="020B0604020202020204" pitchFamily="34" charset="0"/>
              <a:buChar char="•"/>
            </a:pPr>
            <a:r>
              <a:rPr lang="en-GB" dirty="0"/>
              <a:t>Local Authority Attendance Officers</a:t>
            </a:r>
          </a:p>
          <a:p>
            <a:pPr marL="285750" indent="-285750">
              <a:lnSpc>
                <a:spcPct val="150000"/>
              </a:lnSpc>
              <a:buFont typeface="Arial" panose="020B0604020202020204" pitchFamily="34" charset="0"/>
              <a:buChar char="•"/>
            </a:pPr>
            <a:r>
              <a:rPr lang="en-GB" dirty="0"/>
              <a:t>School nurses</a:t>
            </a:r>
          </a:p>
          <a:p>
            <a:pPr marL="285750" indent="-285750">
              <a:lnSpc>
                <a:spcPct val="150000"/>
              </a:lnSpc>
              <a:buFont typeface="Arial" panose="020B0604020202020204" pitchFamily="34" charset="0"/>
              <a:buChar char="•"/>
            </a:pPr>
            <a:r>
              <a:rPr lang="en-GB" dirty="0"/>
              <a:t>Social Services</a:t>
            </a:r>
          </a:p>
          <a:p>
            <a:pPr marL="285750" indent="-285750">
              <a:lnSpc>
                <a:spcPct val="150000"/>
              </a:lnSpc>
              <a:buFont typeface="Arial" panose="020B0604020202020204" pitchFamily="34" charset="0"/>
              <a:buChar char="•"/>
            </a:pPr>
            <a:r>
              <a:rPr lang="en-GB" dirty="0"/>
              <a:t>School counsellor</a:t>
            </a:r>
          </a:p>
          <a:p>
            <a:pPr marL="285750" indent="-285750">
              <a:lnSpc>
                <a:spcPct val="150000"/>
              </a:lnSpc>
              <a:buFont typeface="Arial" panose="020B0604020202020204" pitchFamily="34" charset="0"/>
              <a:buChar char="•"/>
            </a:pPr>
            <a:r>
              <a:rPr lang="en-GB" dirty="0"/>
              <a:t>Supporting parents to self-refer to Compass Shine who provide out of school counselling. </a:t>
            </a:r>
          </a:p>
          <a:p>
            <a:pPr marL="285750" indent="-285750">
              <a:lnSpc>
                <a:spcPct val="150000"/>
              </a:lnSpc>
              <a:buFont typeface="Arial" panose="020B0604020202020204" pitchFamily="34" charset="0"/>
              <a:buChar char="•"/>
            </a:pPr>
            <a:r>
              <a:rPr lang="en-GB" dirty="0"/>
              <a:t>Other specialists</a:t>
            </a:r>
          </a:p>
        </p:txBody>
      </p:sp>
      <p:sp>
        <p:nvSpPr>
          <p:cNvPr id="9" name="Rectangle: Rounded Corners 8">
            <a:hlinkClick r:id="rId2" action="ppaction://hlinksldjump"/>
            <a:extLst>
              <a:ext uri="{FF2B5EF4-FFF2-40B4-BE49-F238E27FC236}">
                <a16:creationId xmlns:a16="http://schemas.microsoft.com/office/drawing/2014/main" id="{F7DBB44F-13F5-EAEE-BBEB-FAD0052DA8F9}"/>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2" name="Picture 1" descr="A black background with white text&#10;&#10;AI-generated content may be incorrect.">
            <a:extLst>
              <a:ext uri="{FF2B5EF4-FFF2-40B4-BE49-F238E27FC236}">
                <a16:creationId xmlns:a16="http://schemas.microsoft.com/office/drawing/2014/main" id="{A78EAC91-B9FE-14A4-7B00-E3E7E7122D63}"/>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7" name="Picture 6">
            <a:extLst>
              <a:ext uri="{FF2B5EF4-FFF2-40B4-BE49-F238E27FC236}">
                <a16:creationId xmlns:a16="http://schemas.microsoft.com/office/drawing/2014/main" id="{7C9264B3-AC70-AD45-A6F7-285C75817726}"/>
              </a:ext>
            </a:extLst>
          </p:cNvPr>
          <p:cNvPicPr>
            <a:picLocks noChangeAspect="1"/>
          </p:cNvPicPr>
          <p:nvPr/>
        </p:nvPicPr>
        <p:blipFill>
          <a:blip r:embed="rId4"/>
          <a:stretch>
            <a:fillRect/>
          </a:stretch>
        </p:blipFill>
        <p:spPr>
          <a:xfrm>
            <a:off x="10720848" y="5596107"/>
            <a:ext cx="1054657" cy="1054657"/>
          </a:xfrm>
          <a:prstGeom prst="rect">
            <a:avLst/>
          </a:prstGeom>
        </p:spPr>
      </p:pic>
    </p:spTree>
    <p:extLst>
      <p:ext uri="{BB962C8B-B14F-4D97-AF65-F5344CB8AC3E}">
        <p14:creationId xmlns:p14="http://schemas.microsoft.com/office/powerpoint/2010/main" val="28392415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CE0EF-4D92-BF1A-812C-5047E91FD3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DEEEBF-0DBF-3D1F-F6B0-E420C0D76F7D}"/>
              </a:ext>
            </a:extLst>
          </p:cNvPr>
          <p:cNvSpPr>
            <a:spLocks noGrp="1"/>
          </p:cNvSpPr>
          <p:nvPr>
            <p:ph type="title"/>
          </p:nvPr>
        </p:nvSpPr>
        <p:spPr/>
        <p:txBody>
          <a:bodyPr>
            <a:normAutofit/>
          </a:bodyPr>
          <a:lstStyle/>
          <a:p>
            <a:r>
              <a:rPr lang="en-GB" sz="4000" dirty="0"/>
              <a:t>What should I do if I think my child has SEN?</a:t>
            </a:r>
          </a:p>
        </p:txBody>
      </p:sp>
      <p:graphicFrame>
        <p:nvGraphicFramePr>
          <p:cNvPr id="10" name="Diagram 9">
            <a:extLst>
              <a:ext uri="{FF2B5EF4-FFF2-40B4-BE49-F238E27FC236}">
                <a16:creationId xmlns:a16="http://schemas.microsoft.com/office/drawing/2014/main" id="{3E168A77-CABD-AB06-6B54-B18E64CBB29B}"/>
              </a:ext>
            </a:extLst>
          </p:cNvPr>
          <p:cNvGraphicFramePr/>
          <p:nvPr>
            <p:extLst>
              <p:ext uri="{D42A27DB-BD31-4B8C-83A1-F6EECF244321}">
                <p14:modId xmlns:p14="http://schemas.microsoft.com/office/powerpoint/2010/main" val="2754675718"/>
              </p:ext>
            </p:extLst>
          </p:nvPr>
        </p:nvGraphicFramePr>
        <p:xfrm>
          <a:off x="838199" y="1838649"/>
          <a:ext cx="10852355" cy="42996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Rounded Corners 5">
            <a:hlinkClick r:id="rId7" action="ppaction://hlinksldjump"/>
            <a:extLst>
              <a:ext uri="{FF2B5EF4-FFF2-40B4-BE49-F238E27FC236}">
                <a16:creationId xmlns:a16="http://schemas.microsoft.com/office/drawing/2014/main" id="{1284BCD7-03D6-F32E-C999-8AF459B2A5A3}"/>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7" name="Picture 6" descr="A black background with white text&#10;&#10;AI-generated content may be incorrect.">
            <a:extLst>
              <a:ext uri="{FF2B5EF4-FFF2-40B4-BE49-F238E27FC236}">
                <a16:creationId xmlns:a16="http://schemas.microsoft.com/office/drawing/2014/main" id="{354557CA-F5D4-7063-06C0-21085478A2C1}"/>
              </a:ext>
            </a:extLst>
          </p:cNvPr>
          <p:cNvPicPr>
            <a:picLocks noChangeAspect="1"/>
          </p:cNvPicPr>
          <p:nvPr/>
        </p:nvPicPr>
        <p:blipFill>
          <a:blip r:embed="rId8">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11" name="Picture 10">
            <a:extLst>
              <a:ext uri="{FF2B5EF4-FFF2-40B4-BE49-F238E27FC236}">
                <a16:creationId xmlns:a16="http://schemas.microsoft.com/office/drawing/2014/main" id="{2EF4B29D-85DD-1891-95E5-E36772B541E9}"/>
              </a:ext>
            </a:extLst>
          </p:cNvPr>
          <p:cNvPicPr>
            <a:picLocks noChangeAspect="1"/>
          </p:cNvPicPr>
          <p:nvPr/>
        </p:nvPicPr>
        <p:blipFill>
          <a:blip r:embed="rId9"/>
          <a:stretch>
            <a:fillRect/>
          </a:stretch>
        </p:blipFill>
        <p:spPr>
          <a:xfrm>
            <a:off x="10939633" y="5826539"/>
            <a:ext cx="828334" cy="828334"/>
          </a:xfrm>
          <a:prstGeom prst="rect">
            <a:avLst/>
          </a:prstGeom>
        </p:spPr>
      </p:pic>
    </p:spTree>
    <p:extLst>
      <p:ext uri="{BB962C8B-B14F-4D97-AF65-F5344CB8AC3E}">
        <p14:creationId xmlns:p14="http://schemas.microsoft.com/office/powerpoint/2010/main" val="135083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779F7C-AF0A-BCEE-F18F-F78D028D5E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59E2A8-7F86-A676-DF53-4E608D3DA115}"/>
              </a:ext>
            </a:extLst>
          </p:cNvPr>
          <p:cNvSpPr>
            <a:spLocks noGrp="1"/>
          </p:cNvSpPr>
          <p:nvPr>
            <p:ph type="title"/>
          </p:nvPr>
        </p:nvSpPr>
        <p:spPr/>
        <p:txBody>
          <a:bodyPr>
            <a:normAutofit/>
          </a:bodyPr>
          <a:lstStyle/>
          <a:p>
            <a:r>
              <a:rPr lang="en-GB" sz="4000" dirty="0"/>
              <a:t>How will the school know if my child needs SEN support?</a:t>
            </a:r>
          </a:p>
        </p:txBody>
      </p:sp>
      <p:sp>
        <p:nvSpPr>
          <p:cNvPr id="6" name="TextBox 5">
            <a:extLst>
              <a:ext uri="{FF2B5EF4-FFF2-40B4-BE49-F238E27FC236}">
                <a16:creationId xmlns:a16="http://schemas.microsoft.com/office/drawing/2014/main" id="{04BAC96F-4244-10A6-D859-EA4E9BBA47F8}"/>
              </a:ext>
            </a:extLst>
          </p:cNvPr>
          <p:cNvSpPr txBox="1"/>
          <p:nvPr/>
        </p:nvSpPr>
        <p:spPr>
          <a:xfrm>
            <a:off x="838200" y="1716489"/>
            <a:ext cx="10697497" cy="1714380"/>
          </a:xfrm>
          <a:prstGeom prst="rect">
            <a:avLst/>
          </a:prstGeom>
          <a:noFill/>
        </p:spPr>
        <p:txBody>
          <a:bodyPr wrap="square" rtlCol="0">
            <a:spAutoFit/>
          </a:bodyPr>
          <a:lstStyle/>
          <a:p>
            <a:pPr>
              <a:lnSpc>
                <a:spcPct val="150000"/>
              </a:lnSpc>
            </a:pPr>
            <a:r>
              <a:rPr lang="en-GB" dirty="0"/>
              <a:t>All of our teachers and TAs are aware of SEN and monitor pupils for any signs they might have SEN. These signs could be if your child is not making the progress we expect, if their work doesn’t match what we see of them  or if your child appears to be finding other aspects of school life difficult. We could use test results, written work, observing your child in class or listening to them and or you to help us.</a:t>
            </a:r>
          </a:p>
        </p:txBody>
      </p:sp>
      <p:sp>
        <p:nvSpPr>
          <p:cNvPr id="8" name="TextBox 7">
            <a:extLst>
              <a:ext uri="{FF2B5EF4-FFF2-40B4-BE49-F238E27FC236}">
                <a16:creationId xmlns:a16="http://schemas.microsoft.com/office/drawing/2014/main" id="{9ED3D010-1ED8-D889-358B-73EC1A429623}"/>
              </a:ext>
            </a:extLst>
          </p:cNvPr>
          <p:cNvSpPr txBox="1"/>
          <p:nvPr/>
        </p:nvSpPr>
        <p:spPr>
          <a:xfrm>
            <a:off x="838200" y="3742031"/>
            <a:ext cx="10697497" cy="1298882"/>
          </a:xfrm>
          <a:prstGeom prst="rect">
            <a:avLst/>
          </a:prstGeom>
          <a:noFill/>
        </p:spPr>
        <p:txBody>
          <a:bodyPr wrap="square" rtlCol="0">
            <a:spAutoFit/>
          </a:bodyPr>
          <a:lstStyle/>
          <a:p>
            <a:pPr>
              <a:lnSpc>
                <a:spcPct val="150000"/>
              </a:lnSpc>
            </a:pPr>
            <a:r>
              <a:rPr lang="en-GB" dirty="0"/>
              <a:t>If a teacher notices a gap in your child’s learning, they will use different ways of giving extra help, like adapting the work, adding in extra support or re-teaching. If, after they have had extra support, your child is still struggling, the teacher will talk to the SENDCo and speak to you.</a:t>
            </a:r>
          </a:p>
        </p:txBody>
      </p:sp>
      <p:pic>
        <p:nvPicPr>
          <p:cNvPr id="7" name="Picture 6" descr="A black background with white text&#10;&#10;AI-generated content may be incorrect.">
            <a:extLst>
              <a:ext uri="{FF2B5EF4-FFF2-40B4-BE49-F238E27FC236}">
                <a16:creationId xmlns:a16="http://schemas.microsoft.com/office/drawing/2014/main" id="{1E6C976C-ED64-ADE5-AD50-39C1CFF27C91}"/>
              </a:ext>
            </a:extLst>
          </p:cNvPr>
          <p:cNvPicPr>
            <a:picLocks noChangeAspect="1"/>
          </p:cNvPicPr>
          <p:nvPr/>
        </p:nvPicPr>
        <p:blipFill>
          <a:blip r:embed="rId2">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9" name="Picture 8">
            <a:extLst>
              <a:ext uri="{FF2B5EF4-FFF2-40B4-BE49-F238E27FC236}">
                <a16:creationId xmlns:a16="http://schemas.microsoft.com/office/drawing/2014/main" id="{7140F5D5-18C1-EBDC-2C44-0A09F2619D1D}"/>
              </a:ext>
            </a:extLst>
          </p:cNvPr>
          <p:cNvPicPr>
            <a:picLocks noChangeAspect="1"/>
          </p:cNvPicPr>
          <p:nvPr/>
        </p:nvPicPr>
        <p:blipFill>
          <a:blip r:embed="rId3"/>
          <a:stretch>
            <a:fillRect/>
          </a:stretch>
        </p:blipFill>
        <p:spPr>
          <a:xfrm>
            <a:off x="10382108" y="5162340"/>
            <a:ext cx="1330535" cy="1330535"/>
          </a:xfrm>
          <a:prstGeom prst="rect">
            <a:avLst/>
          </a:prstGeom>
        </p:spPr>
      </p:pic>
    </p:spTree>
    <p:extLst>
      <p:ext uri="{BB962C8B-B14F-4D97-AF65-F5344CB8AC3E}">
        <p14:creationId xmlns:p14="http://schemas.microsoft.com/office/powerpoint/2010/main" val="1289085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B4BC76-B937-3D3F-4559-EF50E0CFC0A2}"/>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54637A3-9F88-9D34-6774-3E6196244AFF}"/>
              </a:ext>
            </a:extLst>
          </p:cNvPr>
          <p:cNvSpPr txBox="1"/>
          <p:nvPr/>
        </p:nvSpPr>
        <p:spPr>
          <a:xfrm>
            <a:off x="747251" y="651279"/>
            <a:ext cx="10697497" cy="2129878"/>
          </a:xfrm>
          <a:prstGeom prst="rect">
            <a:avLst/>
          </a:prstGeom>
          <a:noFill/>
        </p:spPr>
        <p:txBody>
          <a:bodyPr wrap="square" rtlCol="0">
            <a:spAutoFit/>
          </a:bodyPr>
          <a:lstStyle/>
          <a:p>
            <a:pPr>
              <a:lnSpc>
                <a:spcPct val="150000"/>
              </a:lnSpc>
            </a:pPr>
            <a:r>
              <a:rPr lang="en-GB" dirty="0"/>
              <a:t>The SENDCo will look at your child in more detail to see if there is any information that might help them to more easily access their learning. The SENDCo will talk to you to find out what your thoughts are. They will talk with your child to see how they feel about their learning and school. With your written permission  the SENDCo might ask an external expert, like a member of the Complex Communications Team or a speech and language therapist, for their opinion.</a:t>
            </a:r>
          </a:p>
        </p:txBody>
      </p:sp>
      <p:sp>
        <p:nvSpPr>
          <p:cNvPr id="8" name="TextBox 7">
            <a:extLst>
              <a:ext uri="{FF2B5EF4-FFF2-40B4-BE49-F238E27FC236}">
                <a16:creationId xmlns:a16="http://schemas.microsoft.com/office/drawing/2014/main" id="{67F38742-8CF0-F435-8C97-3A6289871609}"/>
              </a:ext>
            </a:extLst>
          </p:cNvPr>
          <p:cNvSpPr txBox="1"/>
          <p:nvPr/>
        </p:nvSpPr>
        <p:spPr>
          <a:xfrm>
            <a:off x="838198" y="2938963"/>
            <a:ext cx="10697497" cy="883383"/>
          </a:xfrm>
          <a:prstGeom prst="rect">
            <a:avLst/>
          </a:prstGeom>
          <a:noFill/>
        </p:spPr>
        <p:txBody>
          <a:bodyPr wrap="square" rtlCol="0">
            <a:spAutoFit/>
          </a:bodyPr>
          <a:lstStyle/>
          <a:p>
            <a:pPr>
              <a:lnSpc>
                <a:spcPct val="150000"/>
              </a:lnSpc>
            </a:pPr>
            <a:r>
              <a:rPr lang="en-GB" dirty="0"/>
              <a:t>When they have gathered all the information to make an informed decision, the SENDCo will decide whether your child needs SEN support. They will let you know by inviting you into school for a meeting. </a:t>
            </a:r>
          </a:p>
        </p:txBody>
      </p:sp>
      <p:sp>
        <p:nvSpPr>
          <p:cNvPr id="7" name="TextBox 6">
            <a:extLst>
              <a:ext uri="{FF2B5EF4-FFF2-40B4-BE49-F238E27FC236}">
                <a16:creationId xmlns:a16="http://schemas.microsoft.com/office/drawing/2014/main" id="{2EFCA76C-FB18-07A0-C261-E8C667A64FE3}"/>
              </a:ext>
            </a:extLst>
          </p:cNvPr>
          <p:cNvSpPr txBox="1"/>
          <p:nvPr/>
        </p:nvSpPr>
        <p:spPr>
          <a:xfrm>
            <a:off x="838197" y="4404503"/>
            <a:ext cx="10697497" cy="883383"/>
          </a:xfrm>
          <a:prstGeom prst="rect">
            <a:avLst/>
          </a:prstGeom>
          <a:noFill/>
        </p:spPr>
        <p:txBody>
          <a:bodyPr wrap="square" rtlCol="0">
            <a:spAutoFit/>
          </a:bodyPr>
          <a:lstStyle/>
          <a:p>
            <a:pPr>
              <a:lnSpc>
                <a:spcPct val="150000"/>
              </a:lnSpc>
            </a:pPr>
            <a:r>
              <a:rPr lang="en-GB" dirty="0"/>
              <a:t>If your child needs SEN support, they will be added to the SEND register and will receive support that is different from or additional to the support usually provided in class.</a:t>
            </a:r>
          </a:p>
        </p:txBody>
      </p:sp>
      <p:sp>
        <p:nvSpPr>
          <p:cNvPr id="11" name="Rectangle: Rounded Corners 10">
            <a:hlinkClick r:id="rId2" action="ppaction://hlinksldjump"/>
            <a:extLst>
              <a:ext uri="{FF2B5EF4-FFF2-40B4-BE49-F238E27FC236}">
                <a16:creationId xmlns:a16="http://schemas.microsoft.com/office/drawing/2014/main" id="{44973564-8542-5E5F-C358-19867D8C49B2}"/>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2" name="Picture 1" descr="A black background with white text&#10;&#10;AI-generated content may be incorrect.">
            <a:extLst>
              <a:ext uri="{FF2B5EF4-FFF2-40B4-BE49-F238E27FC236}">
                <a16:creationId xmlns:a16="http://schemas.microsoft.com/office/drawing/2014/main" id="{A6EDB00C-8D72-192E-11F1-9A2CF61266B6}"/>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9" name="Picture 8">
            <a:extLst>
              <a:ext uri="{FF2B5EF4-FFF2-40B4-BE49-F238E27FC236}">
                <a16:creationId xmlns:a16="http://schemas.microsoft.com/office/drawing/2014/main" id="{AE5F2F2C-4A13-62A3-9CBF-57F376105888}"/>
              </a:ext>
            </a:extLst>
          </p:cNvPr>
          <p:cNvPicPr>
            <a:picLocks noChangeAspect="1"/>
          </p:cNvPicPr>
          <p:nvPr/>
        </p:nvPicPr>
        <p:blipFill>
          <a:blip r:embed="rId4"/>
          <a:stretch>
            <a:fillRect/>
          </a:stretch>
        </p:blipFill>
        <p:spPr>
          <a:xfrm>
            <a:off x="10480431" y="5285411"/>
            <a:ext cx="1330535" cy="1330535"/>
          </a:xfrm>
          <a:prstGeom prst="rect">
            <a:avLst/>
          </a:prstGeom>
        </p:spPr>
      </p:pic>
    </p:spTree>
    <p:extLst>
      <p:ext uri="{BB962C8B-B14F-4D97-AF65-F5344CB8AC3E}">
        <p14:creationId xmlns:p14="http://schemas.microsoft.com/office/powerpoint/2010/main" val="23770960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7E96D0-73B1-F13B-5407-61F83A8DCC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D4F274-7B9B-C9D7-5AA8-88BCF861946B}"/>
              </a:ext>
            </a:extLst>
          </p:cNvPr>
          <p:cNvSpPr>
            <a:spLocks noGrp="1"/>
          </p:cNvSpPr>
          <p:nvPr>
            <p:ph type="title"/>
          </p:nvPr>
        </p:nvSpPr>
        <p:spPr/>
        <p:txBody>
          <a:bodyPr>
            <a:normAutofit/>
          </a:bodyPr>
          <a:lstStyle/>
          <a:p>
            <a:r>
              <a:rPr lang="en-GB" sz="4000" dirty="0"/>
              <a:t>How will the school measure my child’s progress?</a:t>
            </a:r>
          </a:p>
        </p:txBody>
      </p:sp>
      <p:sp>
        <p:nvSpPr>
          <p:cNvPr id="9" name="TextBox 8">
            <a:extLst>
              <a:ext uri="{FF2B5EF4-FFF2-40B4-BE49-F238E27FC236}">
                <a16:creationId xmlns:a16="http://schemas.microsoft.com/office/drawing/2014/main" id="{B0F04A58-1A68-20BB-04F5-7D341DC9CA12}"/>
              </a:ext>
            </a:extLst>
          </p:cNvPr>
          <p:cNvSpPr txBox="1"/>
          <p:nvPr/>
        </p:nvSpPr>
        <p:spPr>
          <a:xfrm>
            <a:off x="656303" y="1330415"/>
            <a:ext cx="5439697" cy="5038367"/>
          </a:xfrm>
          <a:prstGeom prst="rect">
            <a:avLst/>
          </a:prstGeom>
          <a:noFill/>
        </p:spPr>
        <p:txBody>
          <a:bodyPr wrap="square" rtlCol="0">
            <a:spAutoFit/>
          </a:bodyPr>
          <a:lstStyle/>
          <a:p>
            <a:pPr>
              <a:lnSpc>
                <a:spcPct val="150000"/>
              </a:lnSpc>
            </a:pPr>
            <a:r>
              <a:rPr lang="en-GB" dirty="0"/>
              <a:t>Your child’s progress will be reviewed termly using the ‘graduated’ approach. This means we will:</a:t>
            </a:r>
          </a:p>
          <a:p>
            <a:pPr marL="285750" indent="-285750">
              <a:lnSpc>
                <a:spcPct val="150000"/>
              </a:lnSpc>
              <a:buFont typeface="Arial" panose="020B0604020202020204" pitchFamily="34" charset="0"/>
              <a:buChar char="•"/>
            </a:pPr>
            <a:r>
              <a:rPr lang="en-GB" b="1" dirty="0"/>
              <a:t>Assess</a:t>
            </a:r>
            <a:r>
              <a:rPr lang="en-GB" dirty="0"/>
              <a:t> what needs to happen to help them make progress</a:t>
            </a:r>
          </a:p>
          <a:p>
            <a:pPr marL="285750" indent="-285750">
              <a:lnSpc>
                <a:spcPct val="150000"/>
              </a:lnSpc>
              <a:buFont typeface="Arial" panose="020B0604020202020204" pitchFamily="34" charset="0"/>
              <a:buChar char="•"/>
            </a:pPr>
            <a:r>
              <a:rPr lang="en-GB" b="1" dirty="0"/>
              <a:t>Plan</a:t>
            </a:r>
            <a:r>
              <a:rPr lang="en-GB" dirty="0"/>
              <a:t> how this will happen in the classroom</a:t>
            </a:r>
          </a:p>
          <a:p>
            <a:pPr marL="285750" indent="-285750">
              <a:lnSpc>
                <a:spcPct val="150000"/>
              </a:lnSpc>
              <a:buFont typeface="Arial" panose="020B0604020202020204" pitchFamily="34" charset="0"/>
              <a:buChar char="•"/>
            </a:pPr>
            <a:r>
              <a:rPr lang="en-GB" b="1" dirty="0"/>
              <a:t>Do</a:t>
            </a:r>
            <a:r>
              <a:rPr lang="en-GB" dirty="0"/>
              <a:t> – put in place the support that has been planned </a:t>
            </a:r>
          </a:p>
          <a:p>
            <a:pPr marL="285750" indent="-285750">
              <a:lnSpc>
                <a:spcPct val="150000"/>
              </a:lnSpc>
              <a:buFont typeface="Arial" panose="020B0604020202020204" pitchFamily="34" charset="0"/>
              <a:buChar char="•"/>
            </a:pPr>
            <a:r>
              <a:rPr lang="en-GB" b="1" dirty="0"/>
              <a:t>Review</a:t>
            </a:r>
            <a:r>
              <a:rPr lang="en-GB" dirty="0"/>
              <a:t> – review how effective the support has been in helping your child. This will help us to decide whether the support needs to stay the same or be changed and to start the process again.</a:t>
            </a:r>
            <a:endParaRPr lang="en-GB" b="1" dirty="0"/>
          </a:p>
        </p:txBody>
      </p:sp>
      <p:graphicFrame>
        <p:nvGraphicFramePr>
          <p:cNvPr id="10" name="Diagram 9">
            <a:extLst>
              <a:ext uri="{FF2B5EF4-FFF2-40B4-BE49-F238E27FC236}">
                <a16:creationId xmlns:a16="http://schemas.microsoft.com/office/drawing/2014/main" id="{0451D34D-DE65-D615-3072-3A2A7CD36510}"/>
              </a:ext>
            </a:extLst>
          </p:cNvPr>
          <p:cNvGraphicFramePr/>
          <p:nvPr>
            <p:extLst>
              <p:ext uri="{D42A27DB-BD31-4B8C-83A1-F6EECF244321}">
                <p14:modId xmlns:p14="http://schemas.microsoft.com/office/powerpoint/2010/main" val="1460849353"/>
              </p:ext>
            </p:extLst>
          </p:nvPr>
        </p:nvGraphicFramePr>
        <p:xfrm>
          <a:off x="6933834" y="1486973"/>
          <a:ext cx="4666263" cy="40977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Rounded Corners 5">
            <a:hlinkClick r:id="rId7" action="ppaction://hlinksldjump"/>
            <a:extLst>
              <a:ext uri="{FF2B5EF4-FFF2-40B4-BE49-F238E27FC236}">
                <a16:creationId xmlns:a16="http://schemas.microsoft.com/office/drawing/2014/main" id="{BC62A9FA-9FA6-F3DC-9D36-E7C9166A201D}"/>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7" name="Picture 6" descr="A black background with white text&#10;&#10;AI-generated content may be incorrect.">
            <a:extLst>
              <a:ext uri="{FF2B5EF4-FFF2-40B4-BE49-F238E27FC236}">
                <a16:creationId xmlns:a16="http://schemas.microsoft.com/office/drawing/2014/main" id="{569C7E73-B8ED-158B-83F9-61CF26347E22}"/>
              </a:ext>
            </a:extLst>
          </p:cNvPr>
          <p:cNvPicPr>
            <a:picLocks noChangeAspect="1"/>
          </p:cNvPicPr>
          <p:nvPr/>
        </p:nvPicPr>
        <p:blipFill>
          <a:blip r:embed="rId8">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8" name="Picture 7">
            <a:extLst>
              <a:ext uri="{FF2B5EF4-FFF2-40B4-BE49-F238E27FC236}">
                <a16:creationId xmlns:a16="http://schemas.microsoft.com/office/drawing/2014/main" id="{4610FFBE-BCF6-3153-C6CF-0C9D4F197630}"/>
              </a:ext>
            </a:extLst>
          </p:cNvPr>
          <p:cNvPicPr>
            <a:picLocks noChangeAspect="1"/>
          </p:cNvPicPr>
          <p:nvPr/>
        </p:nvPicPr>
        <p:blipFill>
          <a:blip r:embed="rId9"/>
          <a:stretch>
            <a:fillRect/>
          </a:stretch>
        </p:blipFill>
        <p:spPr>
          <a:xfrm>
            <a:off x="10480431" y="5285411"/>
            <a:ext cx="1330535" cy="1330535"/>
          </a:xfrm>
          <a:prstGeom prst="rect">
            <a:avLst/>
          </a:prstGeom>
        </p:spPr>
      </p:pic>
    </p:spTree>
    <p:extLst>
      <p:ext uri="{BB962C8B-B14F-4D97-AF65-F5344CB8AC3E}">
        <p14:creationId xmlns:p14="http://schemas.microsoft.com/office/powerpoint/2010/main" val="28242471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1E9A0-007E-B4FE-573C-BFAB63400A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55CF8D-F933-C793-9619-123A2B1787E3}"/>
              </a:ext>
            </a:extLst>
          </p:cNvPr>
          <p:cNvSpPr>
            <a:spLocks noGrp="1"/>
          </p:cNvSpPr>
          <p:nvPr>
            <p:ph type="title"/>
          </p:nvPr>
        </p:nvSpPr>
        <p:spPr>
          <a:xfrm>
            <a:off x="838199" y="275032"/>
            <a:ext cx="10515600" cy="1325563"/>
          </a:xfrm>
        </p:spPr>
        <p:txBody>
          <a:bodyPr>
            <a:normAutofit/>
          </a:bodyPr>
          <a:lstStyle/>
          <a:p>
            <a:r>
              <a:rPr lang="en-GB" sz="4000" dirty="0"/>
              <a:t>How will I be involved in decisions made about my child’s education?</a:t>
            </a:r>
          </a:p>
        </p:txBody>
      </p:sp>
      <p:sp>
        <p:nvSpPr>
          <p:cNvPr id="6" name="TextBox 5">
            <a:extLst>
              <a:ext uri="{FF2B5EF4-FFF2-40B4-BE49-F238E27FC236}">
                <a16:creationId xmlns:a16="http://schemas.microsoft.com/office/drawing/2014/main" id="{E3B2A972-280E-FD9E-6154-F6FF2F18F49C}"/>
              </a:ext>
            </a:extLst>
          </p:cNvPr>
          <p:cNvSpPr txBox="1"/>
          <p:nvPr/>
        </p:nvSpPr>
        <p:spPr>
          <a:xfrm>
            <a:off x="838199" y="1571911"/>
            <a:ext cx="10697497" cy="1298882"/>
          </a:xfrm>
          <a:prstGeom prst="rect">
            <a:avLst/>
          </a:prstGeom>
          <a:noFill/>
        </p:spPr>
        <p:txBody>
          <a:bodyPr wrap="square" rtlCol="0">
            <a:spAutoFit/>
          </a:bodyPr>
          <a:lstStyle/>
          <a:p>
            <a:pPr>
              <a:lnSpc>
                <a:spcPct val="150000"/>
              </a:lnSpc>
            </a:pPr>
            <a:r>
              <a:rPr lang="en-GB" dirty="0"/>
              <a:t>Your child’s progress will be reviewed termly. Your child’s class teacher will meet with you to talk about their progress and discuss next steps as part of the graduated approach or assess-plan-do-review cycle. The SENDCo might also attend these meetings.</a:t>
            </a:r>
          </a:p>
        </p:txBody>
      </p:sp>
      <p:sp>
        <p:nvSpPr>
          <p:cNvPr id="8" name="TextBox 7">
            <a:extLst>
              <a:ext uri="{FF2B5EF4-FFF2-40B4-BE49-F238E27FC236}">
                <a16:creationId xmlns:a16="http://schemas.microsoft.com/office/drawing/2014/main" id="{9918F169-80C3-3012-1722-8F32DE39414A}"/>
              </a:ext>
            </a:extLst>
          </p:cNvPr>
          <p:cNvSpPr txBox="1"/>
          <p:nvPr/>
        </p:nvSpPr>
        <p:spPr>
          <a:xfrm>
            <a:off x="838199" y="2955503"/>
            <a:ext cx="10697497" cy="1298882"/>
          </a:xfrm>
          <a:prstGeom prst="rect">
            <a:avLst/>
          </a:prstGeom>
          <a:noFill/>
        </p:spPr>
        <p:txBody>
          <a:bodyPr wrap="square" rtlCol="0">
            <a:spAutoFit/>
          </a:bodyPr>
          <a:lstStyle/>
          <a:p>
            <a:pPr>
              <a:lnSpc>
                <a:spcPct val="150000"/>
              </a:lnSpc>
            </a:pPr>
            <a:r>
              <a:rPr lang="en-US" dirty="0"/>
              <a:t>We know that you’re the expert when it comes to your child’s needs, so we want to make sure you understand how we’re trying to meet your child’s needs and so that you can provide insight into what you think would work best for your child.</a:t>
            </a:r>
            <a:endParaRPr lang="en-GB" dirty="0"/>
          </a:p>
        </p:txBody>
      </p:sp>
      <p:sp>
        <p:nvSpPr>
          <p:cNvPr id="9" name="TextBox 8">
            <a:extLst>
              <a:ext uri="{FF2B5EF4-FFF2-40B4-BE49-F238E27FC236}">
                <a16:creationId xmlns:a16="http://schemas.microsoft.com/office/drawing/2014/main" id="{5CDBE0D3-C584-8C17-CFC9-E6843B4FCB71}"/>
              </a:ext>
            </a:extLst>
          </p:cNvPr>
          <p:cNvSpPr txBox="1"/>
          <p:nvPr/>
        </p:nvSpPr>
        <p:spPr>
          <a:xfrm>
            <a:off x="838199" y="4254385"/>
            <a:ext cx="10697497" cy="883383"/>
          </a:xfrm>
          <a:prstGeom prst="rect">
            <a:avLst/>
          </a:prstGeom>
          <a:noFill/>
        </p:spPr>
        <p:txBody>
          <a:bodyPr wrap="square" rtlCol="0">
            <a:spAutoFit/>
          </a:bodyPr>
          <a:lstStyle/>
          <a:p>
            <a:pPr>
              <a:lnSpc>
                <a:spcPct val="150000"/>
              </a:lnSpc>
            </a:pPr>
            <a:r>
              <a:rPr lang="en-US" dirty="0"/>
              <a:t>After any meetings we will make a record of any outcomes, actions and support that have been agreed. This record will be shared with all relevant staff, and you will be given a copy. </a:t>
            </a:r>
            <a:endParaRPr lang="en-GB" dirty="0"/>
          </a:p>
        </p:txBody>
      </p:sp>
      <p:sp>
        <p:nvSpPr>
          <p:cNvPr id="7" name="Rectangle: Rounded Corners 6">
            <a:hlinkClick r:id="rId2" action="ppaction://hlinksldjump"/>
            <a:extLst>
              <a:ext uri="{FF2B5EF4-FFF2-40B4-BE49-F238E27FC236}">
                <a16:creationId xmlns:a16="http://schemas.microsoft.com/office/drawing/2014/main" id="{09C9A9F6-6D1F-B7FA-12AC-685E48E98074}"/>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11" name="Picture 10" descr="A black background with white text&#10;&#10;AI-generated content may be incorrect.">
            <a:extLst>
              <a:ext uri="{FF2B5EF4-FFF2-40B4-BE49-F238E27FC236}">
                <a16:creationId xmlns:a16="http://schemas.microsoft.com/office/drawing/2014/main" id="{E76ED0B7-1B07-1776-6CBD-EFFD40C84F47}"/>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12" name="Picture 11">
            <a:extLst>
              <a:ext uri="{FF2B5EF4-FFF2-40B4-BE49-F238E27FC236}">
                <a16:creationId xmlns:a16="http://schemas.microsoft.com/office/drawing/2014/main" id="{793070A6-59F4-9850-0EDB-743D2CA46FA5}"/>
              </a:ext>
            </a:extLst>
          </p:cNvPr>
          <p:cNvPicPr>
            <a:picLocks noChangeAspect="1"/>
          </p:cNvPicPr>
          <p:nvPr/>
        </p:nvPicPr>
        <p:blipFill>
          <a:blip r:embed="rId4"/>
          <a:stretch>
            <a:fillRect/>
          </a:stretch>
        </p:blipFill>
        <p:spPr>
          <a:xfrm>
            <a:off x="10480431" y="5285411"/>
            <a:ext cx="1330535" cy="1330535"/>
          </a:xfrm>
          <a:prstGeom prst="rect">
            <a:avLst/>
          </a:prstGeom>
        </p:spPr>
      </p:pic>
    </p:spTree>
    <p:extLst>
      <p:ext uri="{BB962C8B-B14F-4D97-AF65-F5344CB8AC3E}">
        <p14:creationId xmlns:p14="http://schemas.microsoft.com/office/powerpoint/2010/main" val="14876685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B15A1-2F9B-9149-270A-041921AF64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43EE76-9514-517A-23A3-DD44BE22990C}"/>
              </a:ext>
            </a:extLst>
          </p:cNvPr>
          <p:cNvSpPr>
            <a:spLocks noGrp="1"/>
          </p:cNvSpPr>
          <p:nvPr>
            <p:ph type="title"/>
          </p:nvPr>
        </p:nvSpPr>
        <p:spPr>
          <a:xfrm>
            <a:off x="838199" y="275032"/>
            <a:ext cx="10515600" cy="1325563"/>
          </a:xfrm>
        </p:spPr>
        <p:txBody>
          <a:bodyPr>
            <a:normAutofit/>
          </a:bodyPr>
          <a:lstStyle/>
          <a:p>
            <a:r>
              <a:rPr lang="en-GB" sz="4000" dirty="0"/>
              <a:t>How will my child be involved in decisions made about their education?</a:t>
            </a:r>
          </a:p>
        </p:txBody>
      </p:sp>
      <p:sp>
        <p:nvSpPr>
          <p:cNvPr id="6" name="TextBox 5">
            <a:extLst>
              <a:ext uri="{FF2B5EF4-FFF2-40B4-BE49-F238E27FC236}">
                <a16:creationId xmlns:a16="http://schemas.microsoft.com/office/drawing/2014/main" id="{BB0C3F43-CB95-3611-D78A-9671AF7F87EA}"/>
              </a:ext>
            </a:extLst>
          </p:cNvPr>
          <p:cNvSpPr txBox="1"/>
          <p:nvPr/>
        </p:nvSpPr>
        <p:spPr>
          <a:xfrm>
            <a:off x="916856" y="1925382"/>
            <a:ext cx="10697497" cy="467885"/>
          </a:xfrm>
          <a:prstGeom prst="rect">
            <a:avLst/>
          </a:prstGeom>
          <a:noFill/>
        </p:spPr>
        <p:txBody>
          <a:bodyPr wrap="square" rtlCol="0">
            <a:spAutoFit/>
          </a:bodyPr>
          <a:lstStyle/>
          <a:p>
            <a:pPr>
              <a:lnSpc>
                <a:spcPct val="150000"/>
              </a:lnSpc>
            </a:pPr>
            <a:r>
              <a:rPr lang="en-US" dirty="0"/>
              <a:t>The level of involvement will depend on your child’s age and their way of communicating.</a:t>
            </a:r>
            <a:endParaRPr lang="en-GB" dirty="0"/>
          </a:p>
        </p:txBody>
      </p:sp>
      <p:sp>
        <p:nvSpPr>
          <p:cNvPr id="8" name="TextBox 7">
            <a:extLst>
              <a:ext uri="{FF2B5EF4-FFF2-40B4-BE49-F238E27FC236}">
                <a16:creationId xmlns:a16="http://schemas.microsoft.com/office/drawing/2014/main" id="{862B1E4B-2F18-90DA-4976-CFE9FB204077}"/>
              </a:ext>
            </a:extLst>
          </p:cNvPr>
          <p:cNvSpPr txBox="1"/>
          <p:nvPr/>
        </p:nvSpPr>
        <p:spPr>
          <a:xfrm>
            <a:off x="838198" y="2718054"/>
            <a:ext cx="10697497" cy="2129878"/>
          </a:xfrm>
          <a:prstGeom prst="rect">
            <a:avLst/>
          </a:prstGeom>
          <a:noFill/>
        </p:spPr>
        <p:txBody>
          <a:bodyPr wrap="square" rtlCol="0">
            <a:spAutoFit/>
          </a:bodyPr>
          <a:lstStyle/>
          <a:p>
            <a:pPr>
              <a:lnSpc>
                <a:spcPct val="150000"/>
              </a:lnSpc>
            </a:pPr>
            <a:r>
              <a:rPr lang="en-US" dirty="0"/>
              <a:t>We may seek your child’s views by:</a:t>
            </a:r>
          </a:p>
          <a:p>
            <a:pPr marL="285750" indent="-285750">
              <a:lnSpc>
                <a:spcPct val="150000"/>
              </a:lnSpc>
              <a:buFont typeface="Arial" panose="020B0604020202020204" pitchFamily="34" charset="0"/>
              <a:buChar char="•"/>
            </a:pPr>
            <a:r>
              <a:rPr lang="en-US" dirty="0"/>
              <a:t>Asking them to join the meeting to share their thoughts</a:t>
            </a:r>
          </a:p>
          <a:p>
            <a:pPr marL="285750" indent="-285750">
              <a:lnSpc>
                <a:spcPct val="150000"/>
              </a:lnSpc>
              <a:buFont typeface="Arial" panose="020B0604020202020204" pitchFamily="34" charset="0"/>
              <a:buChar char="•"/>
            </a:pPr>
            <a:r>
              <a:rPr lang="en-US" dirty="0"/>
              <a:t>Asking them to share their views with a member of staff who can present their views in the meeting</a:t>
            </a:r>
          </a:p>
          <a:p>
            <a:pPr marL="285750" indent="-285750">
              <a:lnSpc>
                <a:spcPct val="150000"/>
              </a:lnSpc>
              <a:buFont typeface="Arial" panose="020B0604020202020204" pitchFamily="34" charset="0"/>
              <a:buChar char="•"/>
            </a:pPr>
            <a:r>
              <a:rPr lang="en-GB" dirty="0"/>
              <a:t>Observing how they are in school</a:t>
            </a:r>
          </a:p>
          <a:p>
            <a:pPr marL="285750" indent="-285750">
              <a:lnSpc>
                <a:spcPct val="150000"/>
              </a:lnSpc>
              <a:buFont typeface="Arial" panose="020B0604020202020204" pitchFamily="34" charset="0"/>
              <a:buChar char="•"/>
            </a:pPr>
            <a:r>
              <a:rPr lang="en-GB" dirty="0"/>
              <a:t>Asking your child to complete a survey or write/draw their thoughts.</a:t>
            </a:r>
          </a:p>
        </p:txBody>
      </p:sp>
      <p:sp>
        <p:nvSpPr>
          <p:cNvPr id="7" name="Rectangle: Rounded Corners 6">
            <a:hlinkClick r:id="rId2" action="ppaction://hlinksldjump"/>
            <a:extLst>
              <a:ext uri="{FF2B5EF4-FFF2-40B4-BE49-F238E27FC236}">
                <a16:creationId xmlns:a16="http://schemas.microsoft.com/office/drawing/2014/main" id="{F241BD22-7BF6-97EB-C136-36B42B9D02F1}"/>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9" name="Picture 8" descr="A black background with white text&#10;&#10;AI-generated content may be incorrect.">
            <a:extLst>
              <a:ext uri="{FF2B5EF4-FFF2-40B4-BE49-F238E27FC236}">
                <a16:creationId xmlns:a16="http://schemas.microsoft.com/office/drawing/2014/main" id="{659A535E-2C77-A572-D72E-2FE55EA87B92}"/>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10" name="Picture 9">
            <a:extLst>
              <a:ext uri="{FF2B5EF4-FFF2-40B4-BE49-F238E27FC236}">
                <a16:creationId xmlns:a16="http://schemas.microsoft.com/office/drawing/2014/main" id="{9C97F1B2-4CFA-551C-7632-59B3EFFA2D9D}"/>
              </a:ext>
            </a:extLst>
          </p:cNvPr>
          <p:cNvPicPr>
            <a:picLocks noChangeAspect="1"/>
          </p:cNvPicPr>
          <p:nvPr/>
        </p:nvPicPr>
        <p:blipFill>
          <a:blip r:embed="rId4"/>
          <a:stretch>
            <a:fillRect/>
          </a:stretch>
        </p:blipFill>
        <p:spPr>
          <a:xfrm>
            <a:off x="10480431" y="5285411"/>
            <a:ext cx="1330535" cy="1330535"/>
          </a:xfrm>
          <a:prstGeom prst="rect">
            <a:avLst/>
          </a:prstGeom>
        </p:spPr>
      </p:pic>
    </p:spTree>
    <p:extLst>
      <p:ext uri="{BB962C8B-B14F-4D97-AF65-F5344CB8AC3E}">
        <p14:creationId xmlns:p14="http://schemas.microsoft.com/office/powerpoint/2010/main" val="4269439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E6B71-FBFE-481D-E2DB-D8E5DAA25C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7B33C8-E6CE-7B38-A743-8759CE9BB1C8}"/>
              </a:ext>
            </a:extLst>
          </p:cNvPr>
          <p:cNvSpPr>
            <a:spLocks noGrp="1"/>
          </p:cNvSpPr>
          <p:nvPr>
            <p:ph type="title"/>
          </p:nvPr>
        </p:nvSpPr>
        <p:spPr/>
        <p:txBody>
          <a:bodyPr>
            <a:normAutofit/>
          </a:bodyPr>
          <a:lstStyle/>
          <a:p>
            <a:r>
              <a:rPr lang="en-GB" sz="4000" dirty="0"/>
              <a:t>How will the school adapt its teaching for my child?</a:t>
            </a:r>
          </a:p>
        </p:txBody>
      </p:sp>
      <p:sp>
        <p:nvSpPr>
          <p:cNvPr id="6" name="TextBox 5">
            <a:extLst>
              <a:ext uri="{FF2B5EF4-FFF2-40B4-BE49-F238E27FC236}">
                <a16:creationId xmlns:a16="http://schemas.microsoft.com/office/drawing/2014/main" id="{48E7F1C3-5752-BAA4-BFA7-ACC52F922846}"/>
              </a:ext>
            </a:extLst>
          </p:cNvPr>
          <p:cNvSpPr txBox="1"/>
          <p:nvPr/>
        </p:nvSpPr>
        <p:spPr>
          <a:xfrm>
            <a:off x="838200" y="1716489"/>
            <a:ext cx="10697497" cy="1298882"/>
          </a:xfrm>
          <a:prstGeom prst="rect">
            <a:avLst/>
          </a:prstGeom>
          <a:noFill/>
        </p:spPr>
        <p:txBody>
          <a:bodyPr wrap="square" rtlCol="0">
            <a:spAutoFit/>
          </a:bodyPr>
          <a:lstStyle/>
          <a:p>
            <a:pPr>
              <a:lnSpc>
                <a:spcPct val="150000"/>
              </a:lnSpc>
            </a:pPr>
            <a:r>
              <a:rPr lang="en-GB" dirty="0"/>
              <a:t>All of our teachers </a:t>
            </a:r>
            <a:r>
              <a:rPr lang="en-GB" b="1" dirty="0"/>
              <a:t>design</a:t>
            </a:r>
            <a:r>
              <a:rPr lang="en-GB" dirty="0"/>
              <a:t> lessons to make them easier to access for the pupils with different needs in their class. They are trained to </a:t>
            </a:r>
            <a:r>
              <a:rPr lang="en-GB" b="1" dirty="0"/>
              <a:t>adapt</a:t>
            </a:r>
            <a:r>
              <a:rPr lang="en-GB" dirty="0"/>
              <a:t> their teaching to support pupils at SEN support to continue to access learning in the classroom. </a:t>
            </a:r>
          </a:p>
        </p:txBody>
      </p:sp>
      <p:sp>
        <p:nvSpPr>
          <p:cNvPr id="9" name="TextBox 8">
            <a:extLst>
              <a:ext uri="{FF2B5EF4-FFF2-40B4-BE49-F238E27FC236}">
                <a16:creationId xmlns:a16="http://schemas.microsoft.com/office/drawing/2014/main" id="{7BF51D2E-7F46-524F-0A86-69226889C438}"/>
              </a:ext>
            </a:extLst>
          </p:cNvPr>
          <p:cNvSpPr txBox="1"/>
          <p:nvPr/>
        </p:nvSpPr>
        <p:spPr>
          <a:xfrm>
            <a:off x="838200" y="3041172"/>
            <a:ext cx="4372897" cy="467885"/>
          </a:xfrm>
          <a:prstGeom prst="rect">
            <a:avLst/>
          </a:prstGeom>
          <a:noFill/>
        </p:spPr>
        <p:txBody>
          <a:bodyPr wrap="square" rtlCol="0">
            <a:spAutoFit/>
          </a:bodyPr>
          <a:lstStyle/>
          <a:p>
            <a:pPr>
              <a:lnSpc>
                <a:spcPct val="150000"/>
              </a:lnSpc>
            </a:pPr>
            <a:r>
              <a:rPr lang="en-GB" dirty="0"/>
              <a:t>Adaptations might include:</a:t>
            </a:r>
          </a:p>
        </p:txBody>
      </p:sp>
      <p:sp>
        <p:nvSpPr>
          <p:cNvPr id="7" name="TextBox 6">
            <a:extLst>
              <a:ext uri="{FF2B5EF4-FFF2-40B4-BE49-F238E27FC236}">
                <a16:creationId xmlns:a16="http://schemas.microsoft.com/office/drawing/2014/main" id="{426E4EC7-7573-43F4-4288-69744D315053}"/>
              </a:ext>
            </a:extLst>
          </p:cNvPr>
          <p:cNvSpPr txBox="1"/>
          <p:nvPr/>
        </p:nvSpPr>
        <p:spPr>
          <a:xfrm>
            <a:off x="838200" y="3509057"/>
            <a:ext cx="4372897" cy="296087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dirty="0"/>
              <a:t>breaking learning into smaller chunks</a:t>
            </a:r>
          </a:p>
          <a:p>
            <a:pPr marL="285750" indent="-285750">
              <a:lnSpc>
                <a:spcPct val="150000"/>
              </a:lnSpc>
              <a:buFont typeface="Arial" panose="020B0604020202020204" pitchFamily="34" charset="0"/>
              <a:buChar char="•"/>
            </a:pPr>
            <a:r>
              <a:rPr lang="en-GB" dirty="0"/>
              <a:t>Using resources to scaffold learning</a:t>
            </a:r>
          </a:p>
          <a:p>
            <a:pPr marL="285750" indent="-285750">
              <a:lnSpc>
                <a:spcPct val="150000"/>
              </a:lnSpc>
              <a:buFont typeface="Arial" panose="020B0604020202020204" pitchFamily="34" charset="0"/>
              <a:buChar char="•"/>
            </a:pPr>
            <a:r>
              <a:rPr lang="en-GB" dirty="0"/>
              <a:t>Pre-teaching content</a:t>
            </a:r>
          </a:p>
          <a:p>
            <a:pPr marL="285750" indent="-285750">
              <a:lnSpc>
                <a:spcPct val="150000"/>
              </a:lnSpc>
              <a:buFont typeface="Arial" panose="020B0604020202020204" pitchFamily="34" charset="0"/>
              <a:buChar char="•"/>
            </a:pPr>
            <a:r>
              <a:rPr lang="en-GB" dirty="0"/>
              <a:t>Re-teaching content</a:t>
            </a:r>
          </a:p>
          <a:p>
            <a:pPr marL="285750" indent="-285750">
              <a:lnSpc>
                <a:spcPct val="150000"/>
              </a:lnSpc>
              <a:buFont typeface="Arial" panose="020B0604020202020204" pitchFamily="34" charset="0"/>
              <a:buChar char="•"/>
            </a:pPr>
            <a:r>
              <a:rPr lang="en-GB" dirty="0"/>
              <a:t>Giving support in the lesson</a:t>
            </a:r>
          </a:p>
          <a:p>
            <a:pPr marL="285750" indent="-285750">
              <a:lnSpc>
                <a:spcPct val="150000"/>
              </a:lnSpc>
              <a:buFont typeface="Arial" panose="020B0604020202020204" pitchFamily="34" charset="0"/>
              <a:buChar char="•"/>
            </a:pPr>
            <a:r>
              <a:rPr lang="en-GB" dirty="0"/>
              <a:t>Giving extra thinking time</a:t>
            </a:r>
          </a:p>
          <a:p>
            <a:pPr marL="285750" indent="-285750">
              <a:lnSpc>
                <a:spcPct val="150000"/>
              </a:lnSpc>
              <a:buFont typeface="Arial" panose="020B0604020202020204" pitchFamily="34" charset="0"/>
              <a:buChar char="•"/>
            </a:pPr>
            <a:r>
              <a:rPr lang="en-GB" dirty="0"/>
              <a:t>Modelling a process or thinking</a:t>
            </a:r>
          </a:p>
        </p:txBody>
      </p:sp>
      <p:sp>
        <p:nvSpPr>
          <p:cNvPr id="8" name="TextBox 7">
            <a:extLst>
              <a:ext uri="{FF2B5EF4-FFF2-40B4-BE49-F238E27FC236}">
                <a16:creationId xmlns:a16="http://schemas.microsoft.com/office/drawing/2014/main" id="{548CEA8C-522B-C743-5AD6-60EE63846B0E}"/>
              </a:ext>
            </a:extLst>
          </p:cNvPr>
          <p:cNvSpPr txBox="1"/>
          <p:nvPr/>
        </p:nvSpPr>
        <p:spPr>
          <a:xfrm>
            <a:off x="6980903" y="3015371"/>
            <a:ext cx="4372897" cy="467885"/>
          </a:xfrm>
          <a:prstGeom prst="rect">
            <a:avLst/>
          </a:prstGeom>
          <a:noFill/>
        </p:spPr>
        <p:txBody>
          <a:bodyPr wrap="square" rtlCol="0">
            <a:spAutoFit/>
          </a:bodyPr>
          <a:lstStyle/>
          <a:p>
            <a:pPr>
              <a:lnSpc>
                <a:spcPct val="150000"/>
              </a:lnSpc>
            </a:pPr>
            <a:r>
              <a:rPr lang="en-GB" dirty="0"/>
              <a:t>Reasonable adjustments might include:</a:t>
            </a:r>
          </a:p>
        </p:txBody>
      </p:sp>
      <p:sp>
        <p:nvSpPr>
          <p:cNvPr id="10" name="TextBox 9">
            <a:extLst>
              <a:ext uri="{FF2B5EF4-FFF2-40B4-BE49-F238E27FC236}">
                <a16:creationId xmlns:a16="http://schemas.microsoft.com/office/drawing/2014/main" id="{FF1E44AD-4851-8F12-91A3-0302CEA59B4C}"/>
              </a:ext>
            </a:extLst>
          </p:cNvPr>
          <p:cNvSpPr txBox="1"/>
          <p:nvPr/>
        </p:nvSpPr>
        <p:spPr>
          <a:xfrm>
            <a:off x="6980903" y="3483256"/>
            <a:ext cx="4372897" cy="171438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dirty="0"/>
              <a:t>Sitting your child in a certain place</a:t>
            </a:r>
          </a:p>
          <a:p>
            <a:pPr marL="285750" indent="-285750">
              <a:lnSpc>
                <a:spcPct val="150000"/>
              </a:lnSpc>
              <a:buFont typeface="Arial" panose="020B0604020202020204" pitchFamily="34" charset="0"/>
              <a:buChar char="•"/>
            </a:pPr>
            <a:r>
              <a:rPr lang="en-GB" dirty="0"/>
              <a:t>Larger print</a:t>
            </a:r>
          </a:p>
          <a:p>
            <a:pPr marL="285750" indent="-285750">
              <a:lnSpc>
                <a:spcPct val="150000"/>
              </a:lnSpc>
              <a:buFont typeface="Arial" panose="020B0604020202020204" pitchFamily="34" charset="0"/>
              <a:buChar char="•"/>
            </a:pPr>
            <a:r>
              <a:rPr lang="en-GB" dirty="0"/>
              <a:t>A coloured overlay (after assessment)</a:t>
            </a:r>
          </a:p>
          <a:p>
            <a:pPr marL="285750" indent="-285750">
              <a:lnSpc>
                <a:spcPct val="150000"/>
              </a:lnSpc>
              <a:buFont typeface="Arial" panose="020B0604020202020204" pitchFamily="34" charset="0"/>
              <a:buChar char="•"/>
            </a:pPr>
            <a:r>
              <a:rPr lang="en-GB" dirty="0"/>
              <a:t>Movement breaks</a:t>
            </a:r>
          </a:p>
        </p:txBody>
      </p:sp>
      <p:pic>
        <p:nvPicPr>
          <p:cNvPr id="11" name="Picture 10" descr="A black background with white text&#10;&#10;AI-generated content may be incorrect.">
            <a:extLst>
              <a:ext uri="{FF2B5EF4-FFF2-40B4-BE49-F238E27FC236}">
                <a16:creationId xmlns:a16="http://schemas.microsoft.com/office/drawing/2014/main" id="{1F6AFFB6-0A0D-85F9-DF21-E83608A8E924}"/>
              </a:ext>
            </a:extLst>
          </p:cNvPr>
          <p:cNvPicPr>
            <a:picLocks noChangeAspect="1"/>
          </p:cNvPicPr>
          <p:nvPr/>
        </p:nvPicPr>
        <p:blipFill>
          <a:blip r:embed="rId2">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12" name="Picture 11">
            <a:extLst>
              <a:ext uri="{FF2B5EF4-FFF2-40B4-BE49-F238E27FC236}">
                <a16:creationId xmlns:a16="http://schemas.microsoft.com/office/drawing/2014/main" id="{64952115-0F84-DD4C-73BD-4B26AAB87660}"/>
              </a:ext>
            </a:extLst>
          </p:cNvPr>
          <p:cNvPicPr>
            <a:picLocks noChangeAspect="1"/>
          </p:cNvPicPr>
          <p:nvPr/>
        </p:nvPicPr>
        <p:blipFill>
          <a:blip r:embed="rId3"/>
          <a:stretch>
            <a:fillRect/>
          </a:stretch>
        </p:blipFill>
        <p:spPr>
          <a:xfrm>
            <a:off x="10500095" y="5337931"/>
            <a:ext cx="1330535" cy="1330535"/>
          </a:xfrm>
          <a:prstGeom prst="rect">
            <a:avLst/>
          </a:prstGeom>
        </p:spPr>
      </p:pic>
    </p:spTree>
    <p:extLst>
      <p:ext uri="{BB962C8B-B14F-4D97-AF65-F5344CB8AC3E}">
        <p14:creationId xmlns:p14="http://schemas.microsoft.com/office/powerpoint/2010/main" val="1630082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5D3EC-31FB-F70A-EA81-C813E2D599FF}"/>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FA68AA9E-6EE6-0B58-41E8-B10008D287AE}"/>
              </a:ext>
            </a:extLst>
          </p:cNvPr>
          <p:cNvSpPr txBox="1"/>
          <p:nvPr/>
        </p:nvSpPr>
        <p:spPr>
          <a:xfrm>
            <a:off x="747249" y="800351"/>
            <a:ext cx="10697497" cy="883383"/>
          </a:xfrm>
          <a:prstGeom prst="rect">
            <a:avLst/>
          </a:prstGeom>
          <a:noFill/>
        </p:spPr>
        <p:txBody>
          <a:bodyPr wrap="square" rtlCol="0">
            <a:spAutoFit/>
          </a:bodyPr>
          <a:lstStyle/>
          <a:p>
            <a:pPr>
              <a:lnSpc>
                <a:spcPct val="150000"/>
              </a:lnSpc>
            </a:pPr>
            <a:r>
              <a:rPr lang="en-GB" dirty="0"/>
              <a:t>Some pupils might need </a:t>
            </a:r>
            <a:r>
              <a:rPr lang="en-GB" b="1" dirty="0"/>
              <a:t>adapted </a:t>
            </a:r>
            <a:r>
              <a:rPr lang="en-GB" dirty="0"/>
              <a:t>work that is changed to make it easier for them to complete. This might mean they have an easier text or complete different questions. </a:t>
            </a:r>
          </a:p>
        </p:txBody>
      </p:sp>
      <p:sp>
        <p:nvSpPr>
          <p:cNvPr id="7" name="TextBox 6">
            <a:extLst>
              <a:ext uri="{FF2B5EF4-FFF2-40B4-BE49-F238E27FC236}">
                <a16:creationId xmlns:a16="http://schemas.microsoft.com/office/drawing/2014/main" id="{4EC195B8-BFB3-91A6-64D5-79DE55650049}"/>
              </a:ext>
            </a:extLst>
          </p:cNvPr>
          <p:cNvSpPr txBox="1"/>
          <p:nvPr/>
        </p:nvSpPr>
        <p:spPr>
          <a:xfrm>
            <a:off x="644380" y="2283325"/>
            <a:ext cx="10697497" cy="2129878"/>
          </a:xfrm>
          <a:prstGeom prst="rect">
            <a:avLst/>
          </a:prstGeom>
          <a:noFill/>
        </p:spPr>
        <p:txBody>
          <a:bodyPr wrap="square" rtlCol="0">
            <a:spAutoFit/>
          </a:bodyPr>
          <a:lstStyle/>
          <a:p>
            <a:pPr>
              <a:lnSpc>
                <a:spcPct val="150000"/>
              </a:lnSpc>
            </a:pPr>
            <a:r>
              <a:rPr lang="en-GB" dirty="0"/>
              <a:t>Some pupils might need their work to be </a:t>
            </a:r>
            <a:r>
              <a:rPr lang="en-GB" b="1" dirty="0"/>
              <a:t>adapted significantly</a:t>
            </a:r>
            <a:r>
              <a:rPr lang="en-GB" dirty="0"/>
              <a:t>. They might have work that is carefully designed to match their needs at just the right level for them. Their work might look quite different to their peers, but it will be the right work for your child and might be part of advice from a specialist. They might receive small group support from a TA for some lessons or parts of their learning. Small group work will usually last for a short time, so their work can return to be as close to their peers as possible.</a:t>
            </a:r>
          </a:p>
        </p:txBody>
      </p:sp>
      <p:pic>
        <p:nvPicPr>
          <p:cNvPr id="2" name="Picture 1" descr="A black background with white text&#10;&#10;AI-generated content may be incorrect.">
            <a:extLst>
              <a:ext uri="{FF2B5EF4-FFF2-40B4-BE49-F238E27FC236}">
                <a16:creationId xmlns:a16="http://schemas.microsoft.com/office/drawing/2014/main" id="{8AFFA3BD-1871-C419-B089-519EB27DD1D9}"/>
              </a:ext>
            </a:extLst>
          </p:cNvPr>
          <p:cNvPicPr>
            <a:picLocks noChangeAspect="1"/>
          </p:cNvPicPr>
          <p:nvPr/>
        </p:nvPicPr>
        <p:blipFill>
          <a:blip r:embed="rId2">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6" name="Picture 5">
            <a:extLst>
              <a:ext uri="{FF2B5EF4-FFF2-40B4-BE49-F238E27FC236}">
                <a16:creationId xmlns:a16="http://schemas.microsoft.com/office/drawing/2014/main" id="{35B5AEEF-216D-938A-8AAD-E916F3DD9ADE}"/>
              </a:ext>
            </a:extLst>
          </p:cNvPr>
          <p:cNvPicPr>
            <a:picLocks noChangeAspect="1"/>
          </p:cNvPicPr>
          <p:nvPr/>
        </p:nvPicPr>
        <p:blipFill>
          <a:blip r:embed="rId3"/>
          <a:stretch>
            <a:fillRect/>
          </a:stretch>
        </p:blipFill>
        <p:spPr>
          <a:xfrm>
            <a:off x="10480431" y="5285411"/>
            <a:ext cx="1330535" cy="1330535"/>
          </a:xfrm>
          <a:prstGeom prst="rect">
            <a:avLst/>
          </a:prstGeom>
        </p:spPr>
      </p:pic>
    </p:spTree>
    <p:extLst>
      <p:ext uri="{BB962C8B-B14F-4D97-AF65-F5344CB8AC3E}">
        <p14:creationId xmlns:p14="http://schemas.microsoft.com/office/powerpoint/2010/main" val="22710439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6ED641-9CFE-067E-D608-395817498E0F}"/>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51A47546-DF05-EC76-BA63-FF5D29BAEBCE}"/>
              </a:ext>
            </a:extLst>
          </p:cNvPr>
          <p:cNvSpPr txBox="1"/>
          <p:nvPr/>
        </p:nvSpPr>
        <p:spPr>
          <a:xfrm>
            <a:off x="747251" y="1043417"/>
            <a:ext cx="10697497" cy="2129878"/>
          </a:xfrm>
          <a:prstGeom prst="rect">
            <a:avLst/>
          </a:prstGeom>
          <a:noFill/>
        </p:spPr>
        <p:txBody>
          <a:bodyPr wrap="square" rtlCol="0">
            <a:spAutoFit/>
          </a:bodyPr>
          <a:lstStyle/>
          <a:p>
            <a:pPr>
              <a:lnSpc>
                <a:spcPct val="150000"/>
              </a:lnSpc>
            </a:pPr>
            <a:r>
              <a:rPr lang="en-GB" dirty="0"/>
              <a:t>Some pupils might not be able to access the majority or learning in their class. For these pupils, a </a:t>
            </a:r>
            <a:r>
              <a:rPr lang="en-GB" b="1" dirty="0"/>
              <a:t>bespoke curriculum</a:t>
            </a:r>
            <a:r>
              <a:rPr lang="en-GB" dirty="0"/>
              <a:t> is designed and delivered. This will be carefully thought through with advice from external specialists. Your child might learn in a different, adapted environment so they can make the best progress possible. We will try to make sure your child spends time with their class when it is right for them but we will always make these decisions in your child’s best interests.</a:t>
            </a:r>
          </a:p>
        </p:txBody>
      </p:sp>
      <p:sp>
        <p:nvSpPr>
          <p:cNvPr id="8" name="Rectangle: Rounded Corners 7">
            <a:hlinkClick r:id="rId2" action="ppaction://hlinksldjump"/>
            <a:extLst>
              <a:ext uri="{FF2B5EF4-FFF2-40B4-BE49-F238E27FC236}">
                <a16:creationId xmlns:a16="http://schemas.microsoft.com/office/drawing/2014/main" id="{7EF5980B-C21A-4D4C-ADC7-C2F335694FCE}"/>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2" name="Picture 1" descr="A black background with white text&#10;&#10;AI-generated content may be incorrect.">
            <a:extLst>
              <a:ext uri="{FF2B5EF4-FFF2-40B4-BE49-F238E27FC236}">
                <a16:creationId xmlns:a16="http://schemas.microsoft.com/office/drawing/2014/main" id="{2B5F91D1-489A-3223-4993-1B46CA327E4C}"/>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6" name="Picture 5">
            <a:extLst>
              <a:ext uri="{FF2B5EF4-FFF2-40B4-BE49-F238E27FC236}">
                <a16:creationId xmlns:a16="http://schemas.microsoft.com/office/drawing/2014/main" id="{D60FC247-BC51-09EE-47BB-52C46F63A9F7}"/>
              </a:ext>
            </a:extLst>
          </p:cNvPr>
          <p:cNvPicPr>
            <a:picLocks noChangeAspect="1"/>
          </p:cNvPicPr>
          <p:nvPr/>
        </p:nvPicPr>
        <p:blipFill>
          <a:blip r:embed="rId4"/>
          <a:stretch>
            <a:fillRect/>
          </a:stretch>
        </p:blipFill>
        <p:spPr>
          <a:xfrm>
            <a:off x="10480431" y="5285411"/>
            <a:ext cx="1330535" cy="1330535"/>
          </a:xfrm>
          <a:prstGeom prst="rect">
            <a:avLst/>
          </a:prstGeom>
        </p:spPr>
      </p:pic>
    </p:spTree>
    <p:extLst>
      <p:ext uri="{BB962C8B-B14F-4D97-AF65-F5344CB8AC3E}">
        <p14:creationId xmlns:p14="http://schemas.microsoft.com/office/powerpoint/2010/main" val="41807821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B845A7-DBF2-C7E6-CEA7-FE7BFAFD83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E8DF0F-CC7B-1855-F658-D910E8C122AC}"/>
              </a:ext>
            </a:extLst>
          </p:cNvPr>
          <p:cNvSpPr>
            <a:spLocks noGrp="1"/>
          </p:cNvSpPr>
          <p:nvPr>
            <p:ph type="title"/>
          </p:nvPr>
        </p:nvSpPr>
        <p:spPr/>
        <p:txBody>
          <a:bodyPr>
            <a:normAutofit/>
          </a:bodyPr>
          <a:lstStyle/>
          <a:p>
            <a:r>
              <a:rPr lang="en-GB" sz="4000" dirty="0"/>
              <a:t>How will the school evaluate whether the support in place is helping my child?</a:t>
            </a:r>
          </a:p>
        </p:txBody>
      </p:sp>
      <p:sp>
        <p:nvSpPr>
          <p:cNvPr id="6" name="TextBox 5">
            <a:extLst>
              <a:ext uri="{FF2B5EF4-FFF2-40B4-BE49-F238E27FC236}">
                <a16:creationId xmlns:a16="http://schemas.microsoft.com/office/drawing/2014/main" id="{C24046D1-A70A-F9AE-889B-EC754BB29BB9}"/>
              </a:ext>
            </a:extLst>
          </p:cNvPr>
          <p:cNvSpPr txBox="1"/>
          <p:nvPr/>
        </p:nvSpPr>
        <p:spPr>
          <a:xfrm>
            <a:off x="838200" y="1716489"/>
            <a:ext cx="10697497" cy="3376374"/>
          </a:xfrm>
          <a:prstGeom prst="rect">
            <a:avLst/>
          </a:prstGeom>
          <a:noFill/>
        </p:spPr>
        <p:txBody>
          <a:bodyPr wrap="square" rtlCol="0">
            <a:spAutoFit/>
          </a:bodyPr>
          <a:lstStyle/>
          <a:p>
            <a:pPr>
              <a:lnSpc>
                <a:spcPct val="150000"/>
              </a:lnSpc>
            </a:pPr>
            <a:r>
              <a:rPr lang="en-US" dirty="0"/>
              <a:t>We will evaluate the effectiveness of provision for your child by:</a:t>
            </a:r>
          </a:p>
          <a:p>
            <a:pPr marL="285750" indent="-285750">
              <a:lnSpc>
                <a:spcPct val="150000"/>
              </a:lnSpc>
              <a:buFont typeface="Arial" panose="020B0604020202020204" pitchFamily="34" charset="0"/>
              <a:buChar char="•"/>
            </a:pPr>
            <a:r>
              <a:rPr lang="en-US" dirty="0"/>
              <a:t>Tracking their academic progress</a:t>
            </a:r>
          </a:p>
          <a:p>
            <a:pPr marL="285750" indent="-285750">
              <a:lnSpc>
                <a:spcPct val="150000"/>
              </a:lnSpc>
              <a:buFont typeface="Arial" panose="020B0604020202020204" pitchFamily="34" charset="0"/>
              <a:buChar char="•"/>
            </a:pPr>
            <a:r>
              <a:rPr lang="en-US" dirty="0"/>
              <a:t>Reviewing the impact of provision on their wellbeing</a:t>
            </a:r>
          </a:p>
          <a:p>
            <a:pPr marL="285750" indent="-285750">
              <a:lnSpc>
                <a:spcPct val="150000"/>
              </a:lnSpc>
              <a:buFont typeface="Arial" panose="020B0604020202020204" pitchFamily="34" charset="0"/>
              <a:buChar char="•"/>
            </a:pPr>
            <a:r>
              <a:rPr lang="en-US" dirty="0"/>
              <a:t>Reviewing their progress towards their goals each term</a:t>
            </a:r>
          </a:p>
          <a:p>
            <a:pPr marL="285750" indent="-285750">
              <a:lnSpc>
                <a:spcPct val="150000"/>
              </a:lnSpc>
              <a:buFont typeface="Arial" panose="020B0604020202020204" pitchFamily="34" charset="0"/>
              <a:buChar char="•"/>
            </a:pPr>
            <a:r>
              <a:rPr lang="en-US" dirty="0"/>
              <a:t>Reviewing the impact of interventions after a given number of weeks</a:t>
            </a:r>
          </a:p>
          <a:p>
            <a:pPr marL="285750" indent="-285750">
              <a:lnSpc>
                <a:spcPct val="150000"/>
              </a:lnSpc>
              <a:buFont typeface="Arial" panose="020B0604020202020204" pitchFamily="34" charset="0"/>
              <a:buChar char="•"/>
            </a:pPr>
            <a:r>
              <a:rPr lang="en-US" dirty="0"/>
              <a:t>Listening to their views</a:t>
            </a:r>
          </a:p>
          <a:p>
            <a:pPr marL="285750" indent="-285750">
              <a:lnSpc>
                <a:spcPct val="150000"/>
              </a:lnSpc>
              <a:buFont typeface="Arial" panose="020B0604020202020204" pitchFamily="34" charset="0"/>
              <a:buChar char="•"/>
            </a:pPr>
            <a:r>
              <a:rPr lang="en-US" dirty="0"/>
              <a:t>Monitoring by the SENCO</a:t>
            </a:r>
          </a:p>
          <a:p>
            <a:pPr marL="285750" indent="-285750">
              <a:lnSpc>
                <a:spcPct val="150000"/>
              </a:lnSpc>
              <a:buFont typeface="Arial" panose="020B0604020202020204" pitchFamily="34" charset="0"/>
              <a:buChar char="•"/>
            </a:pPr>
            <a:r>
              <a:rPr lang="en-US" dirty="0"/>
              <a:t>Holding an annual review (if they have an education, health and care (EHC) plan)</a:t>
            </a:r>
          </a:p>
        </p:txBody>
      </p:sp>
      <p:sp>
        <p:nvSpPr>
          <p:cNvPr id="7" name="Rectangle: Rounded Corners 6">
            <a:hlinkClick r:id="rId2" action="ppaction://hlinksldjump"/>
            <a:extLst>
              <a:ext uri="{FF2B5EF4-FFF2-40B4-BE49-F238E27FC236}">
                <a16:creationId xmlns:a16="http://schemas.microsoft.com/office/drawing/2014/main" id="{C01BA788-FA66-2C31-7554-33078CB3780C}"/>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8" name="Picture 7" descr="A black background with white text&#10;&#10;AI-generated content may be incorrect.">
            <a:extLst>
              <a:ext uri="{FF2B5EF4-FFF2-40B4-BE49-F238E27FC236}">
                <a16:creationId xmlns:a16="http://schemas.microsoft.com/office/drawing/2014/main" id="{CD74F450-708F-AD62-9FF5-83858A984983}"/>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9" name="Picture 8">
            <a:extLst>
              <a:ext uri="{FF2B5EF4-FFF2-40B4-BE49-F238E27FC236}">
                <a16:creationId xmlns:a16="http://schemas.microsoft.com/office/drawing/2014/main" id="{F3C5F3A9-42B1-BFE2-1E99-9A78FBA5DFD2}"/>
              </a:ext>
            </a:extLst>
          </p:cNvPr>
          <p:cNvPicPr>
            <a:picLocks noChangeAspect="1"/>
          </p:cNvPicPr>
          <p:nvPr/>
        </p:nvPicPr>
        <p:blipFill>
          <a:blip r:embed="rId4"/>
          <a:stretch>
            <a:fillRect/>
          </a:stretch>
        </p:blipFill>
        <p:spPr>
          <a:xfrm>
            <a:off x="10480431" y="5285411"/>
            <a:ext cx="1330535" cy="1330535"/>
          </a:xfrm>
          <a:prstGeom prst="rect">
            <a:avLst/>
          </a:prstGeom>
        </p:spPr>
      </p:pic>
    </p:spTree>
    <p:extLst>
      <p:ext uri="{BB962C8B-B14F-4D97-AF65-F5344CB8AC3E}">
        <p14:creationId xmlns:p14="http://schemas.microsoft.com/office/powerpoint/2010/main" val="33006036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74F15F-B607-5CAF-6ACB-584AE1F2B8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CE0BCF-063A-18EF-0745-FEE1A2415F94}"/>
              </a:ext>
            </a:extLst>
          </p:cNvPr>
          <p:cNvSpPr>
            <a:spLocks noGrp="1"/>
          </p:cNvSpPr>
          <p:nvPr>
            <p:ph type="title"/>
          </p:nvPr>
        </p:nvSpPr>
        <p:spPr>
          <a:xfrm>
            <a:off x="929148" y="188802"/>
            <a:ext cx="10515600" cy="1325563"/>
          </a:xfrm>
        </p:spPr>
        <p:txBody>
          <a:bodyPr>
            <a:normAutofit/>
          </a:bodyPr>
          <a:lstStyle/>
          <a:p>
            <a:r>
              <a:rPr lang="en-GB" sz="4000" dirty="0"/>
              <a:t>How will the school resources be secured for my child?</a:t>
            </a:r>
          </a:p>
        </p:txBody>
      </p:sp>
      <p:sp>
        <p:nvSpPr>
          <p:cNvPr id="6" name="TextBox 5">
            <a:extLst>
              <a:ext uri="{FF2B5EF4-FFF2-40B4-BE49-F238E27FC236}">
                <a16:creationId xmlns:a16="http://schemas.microsoft.com/office/drawing/2014/main" id="{8D4E4FD2-E8C3-312D-9FD5-1A5AFA132AD0}"/>
              </a:ext>
            </a:extLst>
          </p:cNvPr>
          <p:cNvSpPr txBox="1"/>
          <p:nvPr/>
        </p:nvSpPr>
        <p:spPr>
          <a:xfrm>
            <a:off x="334297" y="1401856"/>
            <a:ext cx="11533238" cy="883383"/>
          </a:xfrm>
          <a:prstGeom prst="rect">
            <a:avLst/>
          </a:prstGeom>
          <a:noFill/>
        </p:spPr>
        <p:txBody>
          <a:bodyPr wrap="square" rtlCol="0">
            <a:spAutoFit/>
          </a:bodyPr>
          <a:lstStyle/>
          <a:p>
            <a:pPr>
              <a:lnSpc>
                <a:spcPct val="150000"/>
              </a:lnSpc>
            </a:pPr>
            <a:r>
              <a:rPr lang="en-GB" dirty="0"/>
              <a:t>We regularly review at how we are using resources and decide what is the best way to use resources to meet pupils’ needs. We always try to balance supporting your child with helping them to be as independent as possible.</a:t>
            </a:r>
          </a:p>
        </p:txBody>
      </p:sp>
      <p:sp>
        <p:nvSpPr>
          <p:cNvPr id="7" name="TextBox 6">
            <a:extLst>
              <a:ext uri="{FF2B5EF4-FFF2-40B4-BE49-F238E27FC236}">
                <a16:creationId xmlns:a16="http://schemas.microsoft.com/office/drawing/2014/main" id="{E46ECCAA-3196-E95C-CACC-328A61AFA059}"/>
              </a:ext>
            </a:extLst>
          </p:cNvPr>
          <p:cNvSpPr txBox="1"/>
          <p:nvPr/>
        </p:nvSpPr>
        <p:spPr>
          <a:xfrm>
            <a:off x="334297" y="2358791"/>
            <a:ext cx="11356258" cy="2960875"/>
          </a:xfrm>
          <a:prstGeom prst="rect">
            <a:avLst/>
          </a:prstGeom>
          <a:noFill/>
        </p:spPr>
        <p:txBody>
          <a:bodyPr wrap="square" rtlCol="0">
            <a:spAutoFit/>
          </a:bodyPr>
          <a:lstStyle/>
          <a:p>
            <a:pPr>
              <a:lnSpc>
                <a:spcPct val="150000"/>
              </a:lnSpc>
            </a:pPr>
            <a:r>
              <a:rPr lang="en-US" dirty="0"/>
              <a:t>It may be that your child’s needs mean we need to secure:</a:t>
            </a:r>
          </a:p>
          <a:p>
            <a:pPr marL="285750" indent="-285750">
              <a:lnSpc>
                <a:spcPct val="150000"/>
              </a:lnSpc>
              <a:buFont typeface="Arial" panose="020B0604020202020204" pitchFamily="34" charset="0"/>
              <a:buChar char="•"/>
            </a:pPr>
            <a:r>
              <a:rPr lang="en-US" dirty="0"/>
              <a:t>Extra equipment or facilities</a:t>
            </a:r>
          </a:p>
          <a:p>
            <a:pPr marL="285750" indent="-285750">
              <a:lnSpc>
                <a:spcPct val="150000"/>
              </a:lnSpc>
              <a:buFont typeface="Arial" panose="020B0604020202020204" pitchFamily="34" charset="0"/>
              <a:buChar char="•"/>
            </a:pPr>
            <a:r>
              <a:rPr lang="en-US" dirty="0"/>
              <a:t>More teaching assistant hours</a:t>
            </a:r>
          </a:p>
          <a:p>
            <a:pPr marL="285750" indent="-285750">
              <a:lnSpc>
                <a:spcPct val="150000"/>
              </a:lnSpc>
              <a:buFont typeface="Arial" panose="020B0604020202020204" pitchFamily="34" charset="0"/>
              <a:buChar char="•"/>
            </a:pPr>
            <a:r>
              <a:rPr lang="en-US" dirty="0"/>
              <a:t>Further training for our staff </a:t>
            </a:r>
          </a:p>
          <a:p>
            <a:pPr marL="285750" indent="-285750">
              <a:lnSpc>
                <a:spcPct val="150000"/>
              </a:lnSpc>
              <a:buFont typeface="Arial" panose="020B0604020202020204" pitchFamily="34" charset="0"/>
              <a:buChar char="•"/>
            </a:pPr>
            <a:r>
              <a:rPr lang="en-US" dirty="0"/>
              <a:t>External specialist expertise</a:t>
            </a:r>
          </a:p>
          <a:p>
            <a:pPr>
              <a:lnSpc>
                <a:spcPct val="150000"/>
              </a:lnSpc>
            </a:pPr>
            <a:r>
              <a:rPr lang="en-US" dirty="0"/>
              <a:t>If that’s the case, we will consult with external agencies to get recommendations on what will best help your child access their learning.</a:t>
            </a:r>
          </a:p>
        </p:txBody>
      </p:sp>
      <p:sp>
        <p:nvSpPr>
          <p:cNvPr id="10" name="TextBox 9">
            <a:extLst>
              <a:ext uri="{FF2B5EF4-FFF2-40B4-BE49-F238E27FC236}">
                <a16:creationId xmlns:a16="http://schemas.microsoft.com/office/drawing/2014/main" id="{7CC1EE61-C4CA-4D16-B092-FB5838AC1915}"/>
              </a:ext>
            </a:extLst>
          </p:cNvPr>
          <p:cNvSpPr txBox="1"/>
          <p:nvPr/>
        </p:nvSpPr>
        <p:spPr>
          <a:xfrm>
            <a:off x="256285" y="5344246"/>
            <a:ext cx="10697497" cy="883383"/>
          </a:xfrm>
          <a:prstGeom prst="rect">
            <a:avLst/>
          </a:prstGeom>
          <a:noFill/>
        </p:spPr>
        <p:txBody>
          <a:bodyPr wrap="square" rtlCol="0">
            <a:spAutoFit/>
          </a:bodyPr>
          <a:lstStyle/>
          <a:p>
            <a:pPr>
              <a:lnSpc>
                <a:spcPct val="150000"/>
              </a:lnSpc>
            </a:pPr>
            <a:r>
              <a:rPr lang="en-US" dirty="0"/>
              <a:t>If funding is needed beyond our capacity we will seek it from the Local Authority, usually by requesting an Education, Health and Care plan .</a:t>
            </a:r>
            <a:endParaRPr lang="en-GB" dirty="0"/>
          </a:p>
        </p:txBody>
      </p:sp>
      <p:sp>
        <p:nvSpPr>
          <p:cNvPr id="8" name="Rectangle: Rounded Corners 7">
            <a:hlinkClick r:id="rId2" action="ppaction://hlinksldjump"/>
            <a:extLst>
              <a:ext uri="{FF2B5EF4-FFF2-40B4-BE49-F238E27FC236}">
                <a16:creationId xmlns:a16="http://schemas.microsoft.com/office/drawing/2014/main" id="{4BEA77FE-A2A3-C3F9-011D-DC1B54B697F7}"/>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9" name="Picture 8" descr="A black background with white text&#10;&#10;AI-generated content may be incorrect.">
            <a:extLst>
              <a:ext uri="{FF2B5EF4-FFF2-40B4-BE49-F238E27FC236}">
                <a16:creationId xmlns:a16="http://schemas.microsoft.com/office/drawing/2014/main" id="{AD5AEC57-9974-8C75-3CEC-08284FF3FE39}"/>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11" name="Picture 10">
            <a:extLst>
              <a:ext uri="{FF2B5EF4-FFF2-40B4-BE49-F238E27FC236}">
                <a16:creationId xmlns:a16="http://schemas.microsoft.com/office/drawing/2014/main" id="{7AB58DC8-C866-EAE3-0C3B-33E58B9DFA0E}"/>
              </a:ext>
            </a:extLst>
          </p:cNvPr>
          <p:cNvPicPr>
            <a:picLocks noChangeAspect="1"/>
          </p:cNvPicPr>
          <p:nvPr/>
        </p:nvPicPr>
        <p:blipFill>
          <a:blip r:embed="rId4"/>
          <a:stretch>
            <a:fillRect/>
          </a:stretch>
        </p:blipFill>
        <p:spPr>
          <a:xfrm>
            <a:off x="10605180" y="5344246"/>
            <a:ext cx="1330535" cy="1330535"/>
          </a:xfrm>
          <a:prstGeom prst="rect">
            <a:avLst/>
          </a:prstGeom>
        </p:spPr>
      </p:pic>
    </p:spTree>
    <p:extLst>
      <p:ext uri="{BB962C8B-B14F-4D97-AF65-F5344CB8AC3E}">
        <p14:creationId xmlns:p14="http://schemas.microsoft.com/office/powerpoint/2010/main" val="544729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7F6866-9E99-6366-E5C8-98C1C68279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F741CA-B050-B14C-CEDA-92DDF4514237}"/>
              </a:ext>
            </a:extLst>
          </p:cNvPr>
          <p:cNvSpPr>
            <a:spLocks noGrp="1"/>
          </p:cNvSpPr>
          <p:nvPr>
            <p:ph type="title"/>
          </p:nvPr>
        </p:nvSpPr>
        <p:spPr>
          <a:xfrm>
            <a:off x="838200" y="242843"/>
            <a:ext cx="10515600" cy="1325563"/>
          </a:xfrm>
        </p:spPr>
        <p:txBody>
          <a:bodyPr>
            <a:normAutofit fontScale="90000"/>
          </a:bodyPr>
          <a:lstStyle/>
          <a:p>
            <a:r>
              <a:rPr lang="en-GB" sz="4000" dirty="0"/>
              <a:t>How will the school make sure my child is included in activities alongside pupils who don’t have SEN?</a:t>
            </a:r>
          </a:p>
        </p:txBody>
      </p:sp>
      <p:sp>
        <p:nvSpPr>
          <p:cNvPr id="6" name="TextBox 5">
            <a:extLst>
              <a:ext uri="{FF2B5EF4-FFF2-40B4-BE49-F238E27FC236}">
                <a16:creationId xmlns:a16="http://schemas.microsoft.com/office/drawing/2014/main" id="{EB9E2EC6-F552-FFE1-6110-81EED0E108ED}"/>
              </a:ext>
            </a:extLst>
          </p:cNvPr>
          <p:cNvSpPr txBox="1"/>
          <p:nvPr/>
        </p:nvSpPr>
        <p:spPr>
          <a:xfrm>
            <a:off x="459284" y="1535025"/>
            <a:ext cx="11418084" cy="883383"/>
          </a:xfrm>
          <a:prstGeom prst="rect">
            <a:avLst/>
          </a:prstGeom>
          <a:noFill/>
        </p:spPr>
        <p:txBody>
          <a:bodyPr wrap="square" rtlCol="0">
            <a:spAutoFit/>
          </a:bodyPr>
          <a:lstStyle/>
          <a:p>
            <a:pPr>
              <a:lnSpc>
                <a:spcPct val="150000"/>
              </a:lnSpc>
            </a:pPr>
            <a:r>
              <a:rPr lang="en-GB" dirty="0"/>
              <a:t>We are committed to ensuring every child is able to fully access activities. This means we will use our best endeavours to remove barriers to your child being included alongside pupils who don’t have SEN.</a:t>
            </a:r>
          </a:p>
        </p:txBody>
      </p:sp>
      <p:sp>
        <p:nvSpPr>
          <p:cNvPr id="10" name="TextBox 9">
            <a:extLst>
              <a:ext uri="{FF2B5EF4-FFF2-40B4-BE49-F238E27FC236}">
                <a16:creationId xmlns:a16="http://schemas.microsoft.com/office/drawing/2014/main" id="{4A9AA6A9-BC64-6B4D-8EC2-E9B8D27AD881}"/>
              </a:ext>
            </a:extLst>
          </p:cNvPr>
          <p:cNvSpPr txBox="1"/>
          <p:nvPr/>
        </p:nvSpPr>
        <p:spPr>
          <a:xfrm>
            <a:off x="459284" y="2417924"/>
            <a:ext cx="11575400" cy="1298882"/>
          </a:xfrm>
          <a:prstGeom prst="rect">
            <a:avLst/>
          </a:prstGeom>
          <a:noFill/>
        </p:spPr>
        <p:txBody>
          <a:bodyPr wrap="square" rtlCol="0">
            <a:spAutoFit/>
          </a:bodyPr>
          <a:lstStyle/>
          <a:p>
            <a:pPr>
              <a:lnSpc>
                <a:spcPct val="150000"/>
              </a:lnSpc>
            </a:pPr>
            <a:r>
              <a:rPr lang="en-GB" dirty="0"/>
              <a:t>Our extra-curricular activities are available to all pupils, including our before and after school provision. We encourage all pupils to go on school trips, including our residential trips and, where necessary will work with you to remove barriers to your child participating in these.</a:t>
            </a:r>
          </a:p>
        </p:txBody>
      </p:sp>
      <p:sp>
        <p:nvSpPr>
          <p:cNvPr id="11" name="TextBox 10">
            <a:extLst>
              <a:ext uri="{FF2B5EF4-FFF2-40B4-BE49-F238E27FC236}">
                <a16:creationId xmlns:a16="http://schemas.microsoft.com/office/drawing/2014/main" id="{35237D12-2F2E-24E3-404D-21B4D8C732CD}"/>
              </a:ext>
            </a:extLst>
          </p:cNvPr>
          <p:cNvSpPr txBox="1"/>
          <p:nvPr/>
        </p:nvSpPr>
        <p:spPr>
          <a:xfrm>
            <a:off x="540774" y="3716322"/>
            <a:ext cx="11336594" cy="1714380"/>
          </a:xfrm>
          <a:prstGeom prst="rect">
            <a:avLst/>
          </a:prstGeom>
          <a:noFill/>
        </p:spPr>
        <p:txBody>
          <a:bodyPr wrap="square" rtlCol="0">
            <a:spAutoFit/>
          </a:bodyPr>
          <a:lstStyle/>
          <a:p>
            <a:pPr>
              <a:lnSpc>
                <a:spcPct val="150000"/>
              </a:lnSpc>
            </a:pPr>
            <a:r>
              <a:rPr lang="en-GB" dirty="0"/>
              <a:t>All pupils are encouraged to take part in special events like sports day, Christmas performances and pupil leadership opportunities in a way that is right for them. We support pupils to participate in a way that works for them, including keeping their emotional wellbeing at the heart of planning support to include them in school events.</a:t>
            </a:r>
            <a:endParaRPr lang="en-GB" dirty="0">
              <a:solidFill>
                <a:srgbClr val="FF0000"/>
              </a:solidFill>
            </a:endParaRPr>
          </a:p>
        </p:txBody>
      </p:sp>
      <p:sp>
        <p:nvSpPr>
          <p:cNvPr id="12" name="TextBox 11">
            <a:extLst>
              <a:ext uri="{FF2B5EF4-FFF2-40B4-BE49-F238E27FC236}">
                <a16:creationId xmlns:a16="http://schemas.microsoft.com/office/drawing/2014/main" id="{FFAFFD61-7F55-870F-0BB0-6974F760F430}"/>
              </a:ext>
            </a:extLst>
          </p:cNvPr>
          <p:cNvSpPr txBox="1"/>
          <p:nvPr/>
        </p:nvSpPr>
        <p:spPr>
          <a:xfrm>
            <a:off x="540774" y="5322975"/>
            <a:ext cx="10994921" cy="883383"/>
          </a:xfrm>
          <a:prstGeom prst="rect">
            <a:avLst/>
          </a:prstGeom>
          <a:noFill/>
        </p:spPr>
        <p:txBody>
          <a:bodyPr wrap="square" rtlCol="0">
            <a:spAutoFit/>
          </a:bodyPr>
          <a:lstStyle/>
          <a:p>
            <a:pPr>
              <a:lnSpc>
                <a:spcPct val="150000"/>
              </a:lnSpc>
            </a:pPr>
            <a:r>
              <a:rPr lang="en-US" dirty="0"/>
              <a:t>No pupil is ever excluded from taking part in these activities because of their SEN or disability and we will make reasonable adjustments to make sure they can be included.</a:t>
            </a:r>
            <a:endParaRPr lang="en-GB" dirty="0">
              <a:solidFill>
                <a:srgbClr val="FF0000"/>
              </a:solidFill>
            </a:endParaRPr>
          </a:p>
        </p:txBody>
      </p:sp>
      <p:sp>
        <p:nvSpPr>
          <p:cNvPr id="7" name="Rectangle: Rounded Corners 6">
            <a:hlinkClick r:id="rId2" action="ppaction://hlinksldjump"/>
            <a:extLst>
              <a:ext uri="{FF2B5EF4-FFF2-40B4-BE49-F238E27FC236}">
                <a16:creationId xmlns:a16="http://schemas.microsoft.com/office/drawing/2014/main" id="{B70ED354-0FA9-A34D-F6E9-464F314A3CD9}"/>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8" name="Picture 7" descr="A black background with white text&#10;&#10;AI-generated content may be incorrect.">
            <a:extLst>
              <a:ext uri="{FF2B5EF4-FFF2-40B4-BE49-F238E27FC236}">
                <a16:creationId xmlns:a16="http://schemas.microsoft.com/office/drawing/2014/main" id="{B17E7BAC-169B-60E7-A9FB-93C4CC16861D}"/>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9" name="Picture 8">
            <a:extLst>
              <a:ext uri="{FF2B5EF4-FFF2-40B4-BE49-F238E27FC236}">
                <a16:creationId xmlns:a16="http://schemas.microsoft.com/office/drawing/2014/main" id="{74573A27-B985-FC65-E4CC-68A3814AAA70}"/>
              </a:ext>
            </a:extLst>
          </p:cNvPr>
          <p:cNvPicPr>
            <a:picLocks noChangeAspect="1"/>
          </p:cNvPicPr>
          <p:nvPr/>
        </p:nvPicPr>
        <p:blipFill>
          <a:blip r:embed="rId4"/>
          <a:stretch>
            <a:fillRect/>
          </a:stretch>
        </p:blipFill>
        <p:spPr>
          <a:xfrm>
            <a:off x="10798859" y="5544992"/>
            <a:ext cx="1109881" cy="1109881"/>
          </a:xfrm>
          <a:prstGeom prst="rect">
            <a:avLst/>
          </a:prstGeom>
        </p:spPr>
      </p:pic>
    </p:spTree>
    <p:extLst>
      <p:ext uri="{BB962C8B-B14F-4D97-AF65-F5344CB8AC3E}">
        <p14:creationId xmlns:p14="http://schemas.microsoft.com/office/powerpoint/2010/main" val="42681205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B2E3C1-3845-513C-33C8-BCB93463A4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9F11A4-CC12-5B7E-7602-916085BCCCC0}"/>
              </a:ext>
            </a:extLst>
          </p:cNvPr>
          <p:cNvSpPr>
            <a:spLocks noGrp="1"/>
          </p:cNvSpPr>
          <p:nvPr>
            <p:ph type="title"/>
          </p:nvPr>
        </p:nvSpPr>
        <p:spPr/>
        <p:txBody>
          <a:bodyPr>
            <a:normAutofit/>
          </a:bodyPr>
          <a:lstStyle/>
          <a:p>
            <a:r>
              <a:rPr lang="en-GB" sz="4000" dirty="0"/>
              <a:t>How does the school make sure the admission process is fair for pupils with SEN or a disability?</a:t>
            </a:r>
          </a:p>
        </p:txBody>
      </p:sp>
      <p:sp>
        <p:nvSpPr>
          <p:cNvPr id="6" name="TextBox 5">
            <a:extLst>
              <a:ext uri="{FF2B5EF4-FFF2-40B4-BE49-F238E27FC236}">
                <a16:creationId xmlns:a16="http://schemas.microsoft.com/office/drawing/2014/main" id="{B3213B56-2B9D-EFFC-DDCA-4C2F735A4244}"/>
              </a:ext>
            </a:extLst>
          </p:cNvPr>
          <p:cNvSpPr txBox="1"/>
          <p:nvPr/>
        </p:nvSpPr>
        <p:spPr>
          <a:xfrm>
            <a:off x="747251" y="1690688"/>
            <a:ext cx="10697497" cy="1714380"/>
          </a:xfrm>
          <a:prstGeom prst="rect">
            <a:avLst/>
          </a:prstGeom>
          <a:noFill/>
        </p:spPr>
        <p:txBody>
          <a:bodyPr wrap="square" rtlCol="0">
            <a:spAutoFit/>
          </a:bodyPr>
          <a:lstStyle/>
          <a:p>
            <a:pPr>
              <a:lnSpc>
                <a:spcPct val="150000"/>
              </a:lnSpc>
            </a:pPr>
            <a:r>
              <a:rPr lang="en-GB" dirty="0"/>
              <a:t>All pupils with </a:t>
            </a:r>
            <a:r>
              <a:rPr lang="en-GB" b="1" dirty="0"/>
              <a:t>SEN support </a:t>
            </a:r>
            <a:r>
              <a:rPr lang="en-GB" dirty="0"/>
              <a:t>are considered fairly. Our Admission Policy – available on the school website- sets out our approach to admissions for all pupils. The oversubscription criteria explain that how groups of pupils are prioritised if we have more applications than places. </a:t>
            </a:r>
          </a:p>
          <a:p>
            <a:pPr>
              <a:lnSpc>
                <a:spcPct val="150000"/>
              </a:lnSpc>
            </a:pPr>
            <a:r>
              <a:rPr lang="en-GB" dirty="0"/>
              <a:t>You can find information about the Local Authority school admission process </a:t>
            </a:r>
            <a:r>
              <a:rPr lang="en-GB" dirty="0">
                <a:hlinkClick r:id="rId2"/>
              </a:rPr>
              <a:t>here</a:t>
            </a:r>
            <a:r>
              <a:rPr lang="en-GB" dirty="0"/>
              <a:t>.</a:t>
            </a:r>
          </a:p>
        </p:txBody>
      </p:sp>
      <p:pic>
        <p:nvPicPr>
          <p:cNvPr id="7" name="Picture 6" descr="A black background with white text&#10;&#10;AI-generated content may be incorrect.">
            <a:extLst>
              <a:ext uri="{FF2B5EF4-FFF2-40B4-BE49-F238E27FC236}">
                <a16:creationId xmlns:a16="http://schemas.microsoft.com/office/drawing/2014/main" id="{459805B0-6D1B-A00F-07F0-7FF6043C65A0}"/>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8" name="Picture 7">
            <a:extLst>
              <a:ext uri="{FF2B5EF4-FFF2-40B4-BE49-F238E27FC236}">
                <a16:creationId xmlns:a16="http://schemas.microsoft.com/office/drawing/2014/main" id="{563423F5-5013-A847-30F0-A8F4F6E4F2AB}"/>
              </a:ext>
            </a:extLst>
          </p:cNvPr>
          <p:cNvPicPr>
            <a:picLocks noChangeAspect="1"/>
          </p:cNvPicPr>
          <p:nvPr/>
        </p:nvPicPr>
        <p:blipFill>
          <a:blip r:embed="rId4"/>
          <a:stretch>
            <a:fillRect/>
          </a:stretch>
        </p:blipFill>
        <p:spPr>
          <a:xfrm>
            <a:off x="10480431" y="5285411"/>
            <a:ext cx="1330535" cy="1330535"/>
          </a:xfrm>
          <a:prstGeom prst="rect">
            <a:avLst/>
          </a:prstGeom>
        </p:spPr>
      </p:pic>
    </p:spTree>
    <p:extLst>
      <p:ext uri="{BB962C8B-B14F-4D97-AF65-F5344CB8AC3E}">
        <p14:creationId xmlns:p14="http://schemas.microsoft.com/office/powerpoint/2010/main" val="37875687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A6553E-F5DB-3B74-E9D0-E07EA9C57037}"/>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57FDBC7B-BC89-D428-024E-8571F83B980E}"/>
              </a:ext>
            </a:extLst>
          </p:cNvPr>
          <p:cNvSpPr txBox="1"/>
          <p:nvPr/>
        </p:nvSpPr>
        <p:spPr>
          <a:xfrm>
            <a:off x="819912" y="606957"/>
            <a:ext cx="10697497" cy="4207370"/>
          </a:xfrm>
          <a:prstGeom prst="rect">
            <a:avLst/>
          </a:prstGeom>
          <a:noFill/>
        </p:spPr>
        <p:txBody>
          <a:bodyPr wrap="square" rtlCol="0">
            <a:spAutoFit/>
          </a:bodyPr>
          <a:lstStyle/>
          <a:p>
            <a:pPr>
              <a:lnSpc>
                <a:spcPct val="150000"/>
              </a:lnSpc>
            </a:pPr>
            <a:r>
              <a:rPr lang="en-US" dirty="0"/>
              <a:t>If your child has an </a:t>
            </a:r>
            <a:r>
              <a:rPr lang="en-US" b="1" dirty="0"/>
              <a:t>EHCP</a:t>
            </a:r>
            <a:r>
              <a:rPr lang="en-US" dirty="0"/>
              <a:t> (Education Health and Care plan), any changes to the setting your child attends should be </a:t>
            </a:r>
            <a:r>
              <a:rPr lang="en-US" dirty="0" err="1"/>
              <a:t>co-ordinated</a:t>
            </a:r>
            <a:r>
              <a:rPr lang="en-US" dirty="0"/>
              <a:t> through the Annual Review process. This is for any transition points - e.g. going from an early years setting into school; moving from primary school to secondary school - and for any in-year changes. If you have any queries about this, contact your EHC </a:t>
            </a:r>
            <a:r>
              <a:rPr lang="en-US" dirty="0" err="1"/>
              <a:t>co-ordinator</a:t>
            </a:r>
            <a:r>
              <a:rPr lang="en-US" dirty="0"/>
              <a:t> on 024 7683 1614 or email send@coventry.gov.uk.  </a:t>
            </a:r>
          </a:p>
          <a:p>
            <a:pPr>
              <a:lnSpc>
                <a:spcPct val="150000"/>
              </a:lnSpc>
            </a:pPr>
            <a:endParaRPr lang="en-US" dirty="0"/>
          </a:p>
          <a:p>
            <a:pPr>
              <a:lnSpc>
                <a:spcPct val="150000"/>
              </a:lnSpc>
            </a:pPr>
            <a:r>
              <a:rPr lang="en-US" dirty="0"/>
              <a:t>If your child has an EHCP, you will not have to apply through the usual admissions process. You will be asked by the Statutory Assessment and Review Team (START) for a preference of school/s instead.</a:t>
            </a:r>
          </a:p>
          <a:p>
            <a:pPr>
              <a:lnSpc>
                <a:spcPct val="150000"/>
              </a:lnSpc>
            </a:pPr>
            <a:endParaRPr lang="en-US" dirty="0"/>
          </a:p>
          <a:p>
            <a:pPr>
              <a:lnSpc>
                <a:spcPct val="150000"/>
              </a:lnSpc>
            </a:pPr>
            <a:r>
              <a:rPr lang="en-US" dirty="0"/>
              <a:t>More information on choosing a school can be found the </a:t>
            </a:r>
            <a:r>
              <a:rPr lang="en-US" dirty="0">
                <a:hlinkClick r:id="rId2"/>
              </a:rPr>
              <a:t>SENDIAS website</a:t>
            </a:r>
            <a:r>
              <a:rPr lang="en-US" dirty="0"/>
              <a:t>.</a:t>
            </a:r>
            <a:endParaRPr lang="en-GB" dirty="0"/>
          </a:p>
        </p:txBody>
      </p:sp>
      <p:sp>
        <p:nvSpPr>
          <p:cNvPr id="8" name="Rectangle: Rounded Corners 7">
            <a:hlinkClick r:id="rId3" action="ppaction://hlinksldjump"/>
            <a:extLst>
              <a:ext uri="{FF2B5EF4-FFF2-40B4-BE49-F238E27FC236}">
                <a16:creationId xmlns:a16="http://schemas.microsoft.com/office/drawing/2014/main" id="{613963F3-CED2-DFC6-9637-24103A61CAEA}"/>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2" name="Picture 1" descr="A black background with white text&#10;&#10;AI-generated content may be incorrect.">
            <a:extLst>
              <a:ext uri="{FF2B5EF4-FFF2-40B4-BE49-F238E27FC236}">
                <a16:creationId xmlns:a16="http://schemas.microsoft.com/office/drawing/2014/main" id="{0F55AFE1-1918-5113-1325-90A661308ED1}"/>
              </a:ext>
            </a:extLst>
          </p:cNvPr>
          <p:cNvPicPr>
            <a:picLocks noChangeAspect="1"/>
          </p:cNvPicPr>
          <p:nvPr/>
        </p:nvPicPr>
        <p:blipFill>
          <a:blip r:embed="rId4">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6" name="Picture 5">
            <a:extLst>
              <a:ext uri="{FF2B5EF4-FFF2-40B4-BE49-F238E27FC236}">
                <a16:creationId xmlns:a16="http://schemas.microsoft.com/office/drawing/2014/main" id="{736ABA84-2726-7136-BF76-7F313345BAE2}"/>
              </a:ext>
            </a:extLst>
          </p:cNvPr>
          <p:cNvPicPr>
            <a:picLocks noChangeAspect="1"/>
          </p:cNvPicPr>
          <p:nvPr/>
        </p:nvPicPr>
        <p:blipFill>
          <a:blip r:embed="rId5"/>
          <a:stretch>
            <a:fillRect/>
          </a:stretch>
        </p:blipFill>
        <p:spPr>
          <a:xfrm>
            <a:off x="10480431" y="5285411"/>
            <a:ext cx="1330535" cy="1330535"/>
          </a:xfrm>
          <a:prstGeom prst="rect">
            <a:avLst/>
          </a:prstGeom>
        </p:spPr>
      </p:pic>
    </p:spTree>
    <p:extLst>
      <p:ext uri="{BB962C8B-B14F-4D97-AF65-F5344CB8AC3E}">
        <p14:creationId xmlns:p14="http://schemas.microsoft.com/office/powerpoint/2010/main" val="30062680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DF219-A27A-9ADB-FC69-43F6301881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56BF42-AC2C-408C-D712-86DC67D85248}"/>
              </a:ext>
            </a:extLst>
          </p:cNvPr>
          <p:cNvSpPr>
            <a:spLocks noGrp="1"/>
          </p:cNvSpPr>
          <p:nvPr>
            <p:ph type="title"/>
          </p:nvPr>
        </p:nvSpPr>
        <p:spPr/>
        <p:txBody>
          <a:bodyPr>
            <a:normAutofit/>
          </a:bodyPr>
          <a:lstStyle/>
          <a:p>
            <a:r>
              <a:rPr lang="en-GB" sz="4000" dirty="0"/>
              <a:t>How does the school support pupils with disabilities?</a:t>
            </a:r>
          </a:p>
        </p:txBody>
      </p:sp>
      <p:sp>
        <p:nvSpPr>
          <p:cNvPr id="6" name="TextBox 5">
            <a:extLst>
              <a:ext uri="{FF2B5EF4-FFF2-40B4-BE49-F238E27FC236}">
                <a16:creationId xmlns:a16="http://schemas.microsoft.com/office/drawing/2014/main" id="{EBFAC57B-A8E7-54FC-1095-10F5491320FD}"/>
              </a:ext>
            </a:extLst>
          </p:cNvPr>
          <p:cNvSpPr txBox="1"/>
          <p:nvPr/>
        </p:nvSpPr>
        <p:spPr>
          <a:xfrm>
            <a:off x="838200" y="1716489"/>
            <a:ext cx="10697497" cy="1714380"/>
          </a:xfrm>
          <a:prstGeom prst="rect">
            <a:avLst/>
          </a:prstGeom>
          <a:noFill/>
        </p:spPr>
        <p:txBody>
          <a:bodyPr wrap="square" rtlCol="0">
            <a:spAutoFit/>
          </a:bodyPr>
          <a:lstStyle/>
          <a:p>
            <a:pPr>
              <a:lnSpc>
                <a:spcPct val="150000"/>
              </a:lnSpc>
            </a:pPr>
            <a:r>
              <a:rPr lang="en-GB" dirty="0"/>
              <a:t>We make adjustments to support pupils with disabilities and make sure they can access full school life.</a:t>
            </a:r>
          </a:p>
          <a:p>
            <a:pPr>
              <a:lnSpc>
                <a:spcPct val="150000"/>
              </a:lnSpc>
            </a:pPr>
            <a:r>
              <a:rPr lang="en-GB" dirty="0"/>
              <a:t>Some of the ways we do this includes:</a:t>
            </a:r>
          </a:p>
          <a:p>
            <a:pPr marL="285750" indent="-285750">
              <a:lnSpc>
                <a:spcPct val="150000"/>
              </a:lnSpc>
              <a:buFont typeface="Arial" panose="020B0604020202020204" pitchFamily="34" charset="0"/>
              <a:buChar char="•"/>
            </a:pPr>
            <a:r>
              <a:rPr lang="en-GB" dirty="0"/>
              <a:t>Having ramps to provide access to the building if needed</a:t>
            </a:r>
          </a:p>
          <a:p>
            <a:pPr marL="285750" indent="-285750">
              <a:lnSpc>
                <a:spcPct val="150000"/>
              </a:lnSpc>
              <a:buFont typeface="Arial" panose="020B0604020202020204" pitchFamily="34" charset="0"/>
              <a:buChar char="•"/>
            </a:pPr>
            <a:r>
              <a:rPr lang="en-GB" dirty="0"/>
              <a:t>Using adapted furniture and other resources.</a:t>
            </a:r>
          </a:p>
        </p:txBody>
      </p:sp>
      <p:sp>
        <p:nvSpPr>
          <p:cNvPr id="10" name="TextBox 9">
            <a:extLst>
              <a:ext uri="{FF2B5EF4-FFF2-40B4-BE49-F238E27FC236}">
                <a16:creationId xmlns:a16="http://schemas.microsoft.com/office/drawing/2014/main" id="{5DE29B15-7058-4D83-A55A-DED34B6648F4}"/>
              </a:ext>
            </a:extLst>
          </p:cNvPr>
          <p:cNvSpPr txBox="1"/>
          <p:nvPr/>
        </p:nvSpPr>
        <p:spPr>
          <a:xfrm>
            <a:off x="838200" y="3859137"/>
            <a:ext cx="10697497" cy="467885"/>
          </a:xfrm>
          <a:prstGeom prst="rect">
            <a:avLst/>
          </a:prstGeom>
          <a:noFill/>
        </p:spPr>
        <p:txBody>
          <a:bodyPr wrap="square" rtlCol="0">
            <a:spAutoFit/>
          </a:bodyPr>
          <a:lstStyle/>
          <a:p>
            <a:pPr>
              <a:lnSpc>
                <a:spcPct val="150000"/>
              </a:lnSpc>
            </a:pPr>
            <a:r>
              <a:rPr lang="en-GB" dirty="0"/>
              <a:t>More information can be found on our Accessibility Plan which is on the school website.</a:t>
            </a:r>
          </a:p>
        </p:txBody>
      </p:sp>
      <p:sp>
        <p:nvSpPr>
          <p:cNvPr id="11" name="Rectangle: Rounded Corners 10">
            <a:hlinkClick r:id="rId2" action="ppaction://hlinksldjump"/>
            <a:extLst>
              <a:ext uri="{FF2B5EF4-FFF2-40B4-BE49-F238E27FC236}">
                <a16:creationId xmlns:a16="http://schemas.microsoft.com/office/drawing/2014/main" id="{294AD386-0635-AC99-EF53-3694A842E873}"/>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7" name="Picture 6" descr="A black background with white text&#10;&#10;AI-generated content may be incorrect.">
            <a:extLst>
              <a:ext uri="{FF2B5EF4-FFF2-40B4-BE49-F238E27FC236}">
                <a16:creationId xmlns:a16="http://schemas.microsoft.com/office/drawing/2014/main" id="{31E1F49D-607A-0D63-07B9-FAB9FE425B0D}"/>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8" name="Picture 7">
            <a:extLst>
              <a:ext uri="{FF2B5EF4-FFF2-40B4-BE49-F238E27FC236}">
                <a16:creationId xmlns:a16="http://schemas.microsoft.com/office/drawing/2014/main" id="{1A50636C-35B2-0434-4480-C3AE5FD15943}"/>
              </a:ext>
            </a:extLst>
          </p:cNvPr>
          <p:cNvPicPr>
            <a:picLocks noChangeAspect="1"/>
          </p:cNvPicPr>
          <p:nvPr/>
        </p:nvPicPr>
        <p:blipFill>
          <a:blip r:embed="rId4"/>
          <a:stretch>
            <a:fillRect/>
          </a:stretch>
        </p:blipFill>
        <p:spPr>
          <a:xfrm>
            <a:off x="10480431" y="5285411"/>
            <a:ext cx="1330535" cy="1330535"/>
          </a:xfrm>
          <a:prstGeom prst="rect">
            <a:avLst/>
          </a:prstGeom>
        </p:spPr>
      </p:pic>
    </p:spTree>
    <p:extLst>
      <p:ext uri="{BB962C8B-B14F-4D97-AF65-F5344CB8AC3E}">
        <p14:creationId xmlns:p14="http://schemas.microsoft.com/office/powerpoint/2010/main" val="9713166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F5AC27-12CC-2639-3270-4EAF31EEB1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B95D88-2DF3-AA2F-6736-23374E450F79}"/>
              </a:ext>
            </a:extLst>
          </p:cNvPr>
          <p:cNvSpPr>
            <a:spLocks noGrp="1"/>
          </p:cNvSpPr>
          <p:nvPr>
            <p:ph type="title"/>
          </p:nvPr>
        </p:nvSpPr>
        <p:spPr>
          <a:xfrm>
            <a:off x="838200" y="153220"/>
            <a:ext cx="10515600" cy="1325563"/>
          </a:xfrm>
        </p:spPr>
        <p:txBody>
          <a:bodyPr>
            <a:normAutofit/>
          </a:bodyPr>
          <a:lstStyle/>
          <a:p>
            <a:r>
              <a:rPr lang="en-GB" sz="4000" dirty="0"/>
              <a:t>How will the school support my child’s mental health and emotional and social development?</a:t>
            </a:r>
          </a:p>
        </p:txBody>
      </p:sp>
      <p:sp>
        <p:nvSpPr>
          <p:cNvPr id="6" name="TextBox 5">
            <a:extLst>
              <a:ext uri="{FF2B5EF4-FFF2-40B4-BE49-F238E27FC236}">
                <a16:creationId xmlns:a16="http://schemas.microsoft.com/office/drawing/2014/main" id="{17818F8C-AAEC-2187-870D-D4EEB2CE481C}"/>
              </a:ext>
            </a:extLst>
          </p:cNvPr>
          <p:cNvSpPr txBox="1"/>
          <p:nvPr/>
        </p:nvSpPr>
        <p:spPr>
          <a:xfrm>
            <a:off x="363794" y="1325315"/>
            <a:ext cx="11611896" cy="4622869"/>
          </a:xfrm>
          <a:prstGeom prst="rect">
            <a:avLst/>
          </a:prstGeom>
          <a:noFill/>
        </p:spPr>
        <p:txBody>
          <a:bodyPr wrap="square" rtlCol="0">
            <a:spAutoFit/>
          </a:bodyPr>
          <a:lstStyle/>
          <a:p>
            <a:pPr>
              <a:lnSpc>
                <a:spcPct val="150000"/>
              </a:lnSpc>
            </a:pPr>
            <a:r>
              <a:rPr lang="en-US" dirty="0"/>
              <a:t>All staff are vigilant in supporting the mental health and emotional wellbeing of all pupils. Our Mental Health and Wellbeing Leads are </a:t>
            </a:r>
            <a:r>
              <a:rPr lang="en-US" dirty="0" err="1"/>
              <a:t>Mrs</a:t>
            </a:r>
            <a:r>
              <a:rPr lang="en-US" dirty="0"/>
              <a:t> Jane Wightman (SENCO)  and our Learning Mentor Miss Megan Dryden.</a:t>
            </a:r>
          </a:p>
          <a:p>
            <a:pPr>
              <a:lnSpc>
                <a:spcPct val="150000"/>
              </a:lnSpc>
            </a:pPr>
            <a:r>
              <a:rPr lang="en-US" dirty="0"/>
              <a:t>We provide support for pupils to progress in their emotional and social development in the following ways:</a:t>
            </a:r>
          </a:p>
          <a:p>
            <a:pPr marL="285750" indent="-285750">
              <a:lnSpc>
                <a:spcPct val="150000"/>
              </a:lnSpc>
              <a:buFont typeface="Arial" panose="020B0604020202020204" pitchFamily="34" charset="0"/>
              <a:buChar char="•"/>
            </a:pPr>
            <a:r>
              <a:rPr lang="en-US" dirty="0"/>
              <a:t>Pupils with SEN are encouraged to be part of the school council.</a:t>
            </a:r>
          </a:p>
          <a:p>
            <a:pPr marL="285750" indent="-285750">
              <a:lnSpc>
                <a:spcPct val="150000"/>
              </a:lnSpc>
              <a:buFont typeface="Arial" panose="020B0604020202020204" pitchFamily="34" charset="0"/>
              <a:buChar char="•"/>
            </a:pPr>
            <a:r>
              <a:rPr lang="en-US" dirty="0"/>
              <a:t>Pupils with SEN are also encouraged to be part of teams such as the Liturgy and Eco teams to promote teamwork/building friendships.</a:t>
            </a:r>
          </a:p>
          <a:p>
            <a:pPr marL="285750" indent="-285750">
              <a:lnSpc>
                <a:spcPct val="150000"/>
              </a:lnSpc>
              <a:buFont typeface="Arial" panose="020B0604020202020204" pitchFamily="34" charset="0"/>
              <a:buChar char="•"/>
            </a:pPr>
            <a:r>
              <a:rPr lang="en-US" dirty="0"/>
              <a:t>We provide extra pastoral support for listening to the views of pupils with SEN by enabling time with class teaching assistants or our Learning Mentor.</a:t>
            </a:r>
          </a:p>
          <a:p>
            <a:pPr marL="285750" indent="-285750">
              <a:lnSpc>
                <a:spcPct val="150000"/>
              </a:lnSpc>
              <a:buFont typeface="Arial" panose="020B0604020202020204" pitchFamily="34" charset="0"/>
              <a:buChar char="•"/>
            </a:pPr>
            <a:r>
              <a:rPr lang="en-US" dirty="0"/>
              <a:t>We run a lunchtime club for pupils who need extra support with social or emotional development.</a:t>
            </a:r>
          </a:p>
          <a:p>
            <a:pPr marL="285750" indent="-285750">
              <a:lnSpc>
                <a:spcPct val="150000"/>
              </a:lnSpc>
              <a:buFont typeface="Arial" panose="020B0604020202020204" pitchFamily="34" charset="0"/>
              <a:buChar char="•"/>
            </a:pPr>
            <a:r>
              <a:rPr lang="en-US" dirty="0"/>
              <a:t>We have a ‘zero tolerance’ approach to bullying. We prevent bullying in the school by careful supervision of pupils and by listening carefully to pupils’ concerns.</a:t>
            </a:r>
            <a:endParaRPr lang="en-GB" dirty="0"/>
          </a:p>
        </p:txBody>
      </p:sp>
      <p:sp>
        <p:nvSpPr>
          <p:cNvPr id="10" name="Rectangle: Rounded Corners 9">
            <a:hlinkClick r:id="rId2" action="ppaction://hlinksldjump"/>
            <a:extLst>
              <a:ext uri="{FF2B5EF4-FFF2-40B4-BE49-F238E27FC236}">
                <a16:creationId xmlns:a16="http://schemas.microsoft.com/office/drawing/2014/main" id="{4685F2DD-25FD-B8AD-6CF2-5B84A5912707}"/>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7" name="Picture 6" descr="A black background with white text&#10;&#10;AI-generated content may be incorrect.">
            <a:extLst>
              <a:ext uri="{FF2B5EF4-FFF2-40B4-BE49-F238E27FC236}">
                <a16:creationId xmlns:a16="http://schemas.microsoft.com/office/drawing/2014/main" id="{430AE201-4655-214A-913D-57A781B63C04}"/>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8" name="Picture 7">
            <a:extLst>
              <a:ext uri="{FF2B5EF4-FFF2-40B4-BE49-F238E27FC236}">
                <a16:creationId xmlns:a16="http://schemas.microsoft.com/office/drawing/2014/main" id="{3449D625-A5F9-0CCB-93FF-A94B8054B9E3}"/>
              </a:ext>
            </a:extLst>
          </p:cNvPr>
          <p:cNvPicPr>
            <a:picLocks noChangeAspect="1"/>
          </p:cNvPicPr>
          <p:nvPr/>
        </p:nvPicPr>
        <p:blipFill>
          <a:blip r:embed="rId4"/>
          <a:stretch>
            <a:fillRect/>
          </a:stretch>
        </p:blipFill>
        <p:spPr>
          <a:xfrm>
            <a:off x="10760155" y="5532685"/>
            <a:ext cx="1187289" cy="1187289"/>
          </a:xfrm>
          <a:prstGeom prst="rect">
            <a:avLst/>
          </a:prstGeom>
        </p:spPr>
      </p:pic>
    </p:spTree>
    <p:extLst>
      <p:ext uri="{BB962C8B-B14F-4D97-AF65-F5344CB8AC3E}">
        <p14:creationId xmlns:p14="http://schemas.microsoft.com/office/powerpoint/2010/main" val="12878998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5870E-B40F-A0DE-3019-7184BEDD41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849E2C-24A4-8294-051E-E0DCF10074D2}"/>
              </a:ext>
            </a:extLst>
          </p:cNvPr>
          <p:cNvSpPr>
            <a:spLocks noGrp="1"/>
          </p:cNvSpPr>
          <p:nvPr>
            <p:ph type="title"/>
          </p:nvPr>
        </p:nvSpPr>
        <p:spPr/>
        <p:txBody>
          <a:bodyPr>
            <a:normAutofit fontScale="90000"/>
          </a:bodyPr>
          <a:lstStyle/>
          <a:p>
            <a:r>
              <a:rPr lang="en-GB" sz="4000" dirty="0"/>
              <a:t>What support will be in place for my child as they transition between classes or settings or in preparing for adulthood?</a:t>
            </a:r>
          </a:p>
        </p:txBody>
      </p:sp>
      <p:sp>
        <p:nvSpPr>
          <p:cNvPr id="6" name="TextBox 5">
            <a:extLst>
              <a:ext uri="{FF2B5EF4-FFF2-40B4-BE49-F238E27FC236}">
                <a16:creationId xmlns:a16="http://schemas.microsoft.com/office/drawing/2014/main" id="{F9FFCAD1-CB40-157B-41D7-70C849493718}"/>
              </a:ext>
            </a:extLst>
          </p:cNvPr>
          <p:cNvSpPr txBox="1"/>
          <p:nvPr/>
        </p:nvSpPr>
        <p:spPr>
          <a:xfrm>
            <a:off x="838200" y="1865079"/>
            <a:ext cx="10697497" cy="467885"/>
          </a:xfrm>
          <a:prstGeom prst="rect">
            <a:avLst/>
          </a:prstGeom>
          <a:noFill/>
        </p:spPr>
        <p:txBody>
          <a:bodyPr wrap="square" rtlCol="0">
            <a:spAutoFit/>
          </a:bodyPr>
          <a:lstStyle/>
          <a:p>
            <a:pPr>
              <a:lnSpc>
                <a:spcPct val="150000"/>
              </a:lnSpc>
            </a:pPr>
            <a:r>
              <a:rPr lang="en-GB" dirty="0"/>
              <a:t>We carefully plan transition for pupils at times of change.</a:t>
            </a:r>
          </a:p>
        </p:txBody>
      </p:sp>
      <p:sp>
        <p:nvSpPr>
          <p:cNvPr id="10" name="TextBox 9">
            <a:extLst>
              <a:ext uri="{FF2B5EF4-FFF2-40B4-BE49-F238E27FC236}">
                <a16:creationId xmlns:a16="http://schemas.microsoft.com/office/drawing/2014/main" id="{15B1F522-D6A8-9084-01A6-5CC893A792FB}"/>
              </a:ext>
            </a:extLst>
          </p:cNvPr>
          <p:cNvSpPr txBox="1"/>
          <p:nvPr/>
        </p:nvSpPr>
        <p:spPr>
          <a:xfrm>
            <a:off x="265471" y="2491199"/>
            <a:ext cx="11749547" cy="2960875"/>
          </a:xfrm>
          <a:prstGeom prst="rect">
            <a:avLst/>
          </a:prstGeom>
          <a:noFill/>
        </p:spPr>
        <p:txBody>
          <a:bodyPr wrap="square" rtlCol="0">
            <a:spAutoFit/>
          </a:bodyPr>
          <a:lstStyle/>
          <a:p>
            <a:pPr>
              <a:lnSpc>
                <a:spcPct val="150000"/>
              </a:lnSpc>
            </a:pPr>
            <a:r>
              <a:rPr lang="en-GB" b="1" dirty="0"/>
              <a:t>Between years: </a:t>
            </a:r>
          </a:p>
          <a:p>
            <a:pPr>
              <a:lnSpc>
                <a:spcPct val="150000"/>
              </a:lnSpc>
            </a:pPr>
            <a:r>
              <a:rPr lang="en-US" dirty="0"/>
              <a:t>To help pupils with SEN be prepared for a new school year we:</a:t>
            </a:r>
          </a:p>
          <a:p>
            <a:pPr marL="285750" indent="-285750">
              <a:lnSpc>
                <a:spcPct val="150000"/>
              </a:lnSpc>
              <a:buFont typeface="Arial" panose="020B0604020202020204" pitchFamily="34" charset="0"/>
              <a:buChar char="•"/>
            </a:pPr>
            <a:r>
              <a:rPr lang="en-US" dirty="0"/>
              <a:t>Ask both the current teacher and the next year’s teacher to attend a final meeting of the year when the pupil’s SEN is discussed</a:t>
            </a:r>
          </a:p>
          <a:p>
            <a:pPr marL="285750" indent="-285750">
              <a:lnSpc>
                <a:spcPct val="150000"/>
              </a:lnSpc>
              <a:buFont typeface="Arial" panose="020B0604020202020204" pitchFamily="34" charset="0"/>
              <a:buChar char="•"/>
            </a:pPr>
            <a:r>
              <a:rPr lang="en-US" dirty="0"/>
              <a:t>Schedule a transition time with the incoming teacher towards the end of the summer term</a:t>
            </a:r>
          </a:p>
          <a:p>
            <a:pPr marL="285750" indent="-285750">
              <a:lnSpc>
                <a:spcPct val="150000"/>
              </a:lnSpc>
              <a:buFont typeface="Arial" panose="020B0604020202020204" pitchFamily="34" charset="0"/>
              <a:buChar char="•"/>
            </a:pPr>
            <a:r>
              <a:rPr lang="en-US" dirty="0"/>
              <a:t>Provide information about their new class to look at during the summer holiday if needed.</a:t>
            </a:r>
          </a:p>
          <a:p>
            <a:pPr>
              <a:lnSpc>
                <a:spcPct val="150000"/>
              </a:lnSpc>
            </a:pPr>
            <a:endParaRPr lang="en-GB" dirty="0"/>
          </a:p>
        </p:txBody>
      </p:sp>
      <p:pic>
        <p:nvPicPr>
          <p:cNvPr id="7" name="Picture 6" descr="A black background with white text&#10;&#10;AI-generated content may be incorrect.">
            <a:extLst>
              <a:ext uri="{FF2B5EF4-FFF2-40B4-BE49-F238E27FC236}">
                <a16:creationId xmlns:a16="http://schemas.microsoft.com/office/drawing/2014/main" id="{DEB6F543-39F1-E3DA-EE17-3007D16C1124}"/>
              </a:ext>
            </a:extLst>
          </p:cNvPr>
          <p:cNvPicPr>
            <a:picLocks noChangeAspect="1"/>
          </p:cNvPicPr>
          <p:nvPr/>
        </p:nvPicPr>
        <p:blipFill>
          <a:blip r:embed="rId2">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8" name="Picture 7">
            <a:extLst>
              <a:ext uri="{FF2B5EF4-FFF2-40B4-BE49-F238E27FC236}">
                <a16:creationId xmlns:a16="http://schemas.microsoft.com/office/drawing/2014/main" id="{7AA10D59-5E6D-98E4-AAF5-8F4B73B1D1F3}"/>
              </a:ext>
            </a:extLst>
          </p:cNvPr>
          <p:cNvPicPr>
            <a:picLocks noChangeAspect="1"/>
          </p:cNvPicPr>
          <p:nvPr/>
        </p:nvPicPr>
        <p:blipFill>
          <a:blip r:embed="rId3"/>
          <a:stretch>
            <a:fillRect/>
          </a:stretch>
        </p:blipFill>
        <p:spPr>
          <a:xfrm>
            <a:off x="10480431" y="5285411"/>
            <a:ext cx="1330535" cy="1330535"/>
          </a:xfrm>
          <a:prstGeom prst="rect">
            <a:avLst/>
          </a:prstGeom>
        </p:spPr>
      </p:pic>
    </p:spTree>
    <p:extLst>
      <p:ext uri="{BB962C8B-B14F-4D97-AF65-F5344CB8AC3E}">
        <p14:creationId xmlns:p14="http://schemas.microsoft.com/office/powerpoint/2010/main" val="41535300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6F45C-28A1-C428-8815-25B3CE0CCECA}"/>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4A27F2BA-E92E-EFA5-7B42-B47940AFDAB5}"/>
              </a:ext>
            </a:extLst>
          </p:cNvPr>
          <p:cNvSpPr txBox="1"/>
          <p:nvPr/>
        </p:nvSpPr>
        <p:spPr>
          <a:xfrm>
            <a:off x="865632" y="464736"/>
            <a:ext cx="10697497" cy="2129878"/>
          </a:xfrm>
          <a:prstGeom prst="rect">
            <a:avLst/>
          </a:prstGeom>
          <a:noFill/>
        </p:spPr>
        <p:txBody>
          <a:bodyPr wrap="square" rtlCol="0">
            <a:spAutoFit/>
          </a:bodyPr>
          <a:lstStyle/>
          <a:p>
            <a:pPr>
              <a:lnSpc>
                <a:spcPct val="150000"/>
              </a:lnSpc>
            </a:pPr>
            <a:r>
              <a:rPr lang="en-GB" b="1" dirty="0"/>
              <a:t>Between schools: </a:t>
            </a:r>
          </a:p>
          <a:p>
            <a:pPr>
              <a:lnSpc>
                <a:spcPct val="150000"/>
              </a:lnSpc>
            </a:pPr>
            <a:r>
              <a:rPr lang="en-US" dirty="0"/>
              <a:t>When your child is moving on from our school, we will share information about how to best support them with their new school.</a:t>
            </a:r>
          </a:p>
          <a:p>
            <a:pPr>
              <a:lnSpc>
                <a:spcPct val="150000"/>
              </a:lnSpc>
            </a:pPr>
            <a:r>
              <a:rPr lang="en-US" dirty="0"/>
              <a:t>When your child is moving to our school, we will work with their previous school to help us know what works well for your child and how we can best support them.</a:t>
            </a:r>
            <a:endParaRPr lang="en-GB" dirty="0"/>
          </a:p>
        </p:txBody>
      </p:sp>
      <p:sp>
        <p:nvSpPr>
          <p:cNvPr id="9" name="TextBox 8">
            <a:extLst>
              <a:ext uri="{FF2B5EF4-FFF2-40B4-BE49-F238E27FC236}">
                <a16:creationId xmlns:a16="http://schemas.microsoft.com/office/drawing/2014/main" id="{74728EDA-7811-0D3D-0915-6F6831A78153}"/>
              </a:ext>
            </a:extLst>
          </p:cNvPr>
          <p:cNvSpPr txBox="1"/>
          <p:nvPr/>
        </p:nvSpPr>
        <p:spPr>
          <a:xfrm>
            <a:off x="865632" y="2848272"/>
            <a:ext cx="10697497" cy="3376374"/>
          </a:xfrm>
          <a:prstGeom prst="rect">
            <a:avLst/>
          </a:prstGeom>
          <a:noFill/>
        </p:spPr>
        <p:txBody>
          <a:bodyPr wrap="square" rtlCol="0">
            <a:spAutoFit/>
          </a:bodyPr>
          <a:lstStyle/>
          <a:p>
            <a:pPr>
              <a:lnSpc>
                <a:spcPct val="150000"/>
              </a:lnSpc>
            </a:pPr>
            <a:r>
              <a:rPr lang="en-GB" b="1" dirty="0"/>
              <a:t>Moving from primary to secondary school: </a:t>
            </a:r>
          </a:p>
          <a:p>
            <a:pPr>
              <a:lnSpc>
                <a:spcPct val="150000"/>
              </a:lnSpc>
            </a:pPr>
            <a:r>
              <a:rPr lang="en-US" dirty="0"/>
              <a:t>We </a:t>
            </a:r>
            <a:r>
              <a:rPr lang="en-GB" dirty="0"/>
              <a:t>follow the Local Authority enhanced transition process for pupils with SEN when they move from Year 6 to 7.</a:t>
            </a:r>
          </a:p>
          <a:p>
            <a:pPr>
              <a:lnSpc>
                <a:spcPct val="150000"/>
              </a:lnSpc>
            </a:pPr>
            <a:r>
              <a:rPr lang="en-GB" dirty="0"/>
              <a:t>We work with staff from your child’s secondary school to make sure they</a:t>
            </a:r>
            <a:r>
              <a:rPr lang="en-GB" dirty="0">
                <a:solidFill>
                  <a:srgbClr val="FF0000"/>
                </a:solidFill>
              </a:rPr>
              <a:t> </a:t>
            </a:r>
            <a:r>
              <a:rPr lang="en-GB" dirty="0"/>
              <a:t>know how best to support your child and support a smooth transition. Your child might:</a:t>
            </a:r>
          </a:p>
          <a:p>
            <a:pPr marL="285750" indent="-285750">
              <a:lnSpc>
                <a:spcPct val="150000"/>
              </a:lnSpc>
              <a:buFont typeface="Arial" panose="020B0604020202020204" pitchFamily="34" charset="0"/>
              <a:buChar char="•"/>
            </a:pPr>
            <a:r>
              <a:rPr lang="en-GB" dirty="0"/>
              <a:t>Meet staff from their new school</a:t>
            </a:r>
          </a:p>
          <a:p>
            <a:pPr marL="285750" indent="-285750">
              <a:lnSpc>
                <a:spcPct val="150000"/>
              </a:lnSpc>
              <a:buFont typeface="Arial" panose="020B0604020202020204" pitchFamily="34" charset="0"/>
              <a:buChar char="•"/>
            </a:pPr>
            <a:r>
              <a:rPr lang="en-GB" dirty="0"/>
              <a:t>Have a tour of the site</a:t>
            </a:r>
          </a:p>
          <a:p>
            <a:pPr marL="285750" indent="-285750">
              <a:lnSpc>
                <a:spcPct val="150000"/>
              </a:lnSpc>
              <a:buFont typeface="Arial" panose="020B0604020202020204" pitchFamily="34" charset="0"/>
              <a:buChar char="•"/>
            </a:pPr>
            <a:r>
              <a:rPr lang="en-GB" dirty="0"/>
              <a:t>Have extra support from a specialist teacher from the Complex Communication Team.</a:t>
            </a:r>
          </a:p>
        </p:txBody>
      </p:sp>
      <p:sp>
        <p:nvSpPr>
          <p:cNvPr id="11" name="Rectangle: Rounded Corners 10">
            <a:hlinkClick r:id="rId2" action="ppaction://hlinksldjump"/>
            <a:extLst>
              <a:ext uri="{FF2B5EF4-FFF2-40B4-BE49-F238E27FC236}">
                <a16:creationId xmlns:a16="http://schemas.microsoft.com/office/drawing/2014/main" id="{54F01703-FAE0-1582-EB60-17968A8453C3}"/>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2" name="Picture 1" descr="A black background with white text&#10;&#10;AI-generated content may be incorrect.">
            <a:extLst>
              <a:ext uri="{FF2B5EF4-FFF2-40B4-BE49-F238E27FC236}">
                <a16:creationId xmlns:a16="http://schemas.microsoft.com/office/drawing/2014/main" id="{E24D7FBE-DD8D-E2DD-A677-9025CCA519F2}"/>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6" name="Picture 5">
            <a:extLst>
              <a:ext uri="{FF2B5EF4-FFF2-40B4-BE49-F238E27FC236}">
                <a16:creationId xmlns:a16="http://schemas.microsoft.com/office/drawing/2014/main" id="{AC8C54D7-22D2-67A3-3738-C19FE27EE979}"/>
              </a:ext>
            </a:extLst>
          </p:cNvPr>
          <p:cNvPicPr>
            <a:picLocks noChangeAspect="1"/>
          </p:cNvPicPr>
          <p:nvPr/>
        </p:nvPicPr>
        <p:blipFill>
          <a:blip r:embed="rId4"/>
          <a:stretch>
            <a:fillRect/>
          </a:stretch>
        </p:blipFill>
        <p:spPr>
          <a:xfrm>
            <a:off x="10284543" y="5089523"/>
            <a:ext cx="1526424" cy="1526424"/>
          </a:xfrm>
          <a:prstGeom prst="rect">
            <a:avLst/>
          </a:prstGeom>
        </p:spPr>
      </p:pic>
    </p:spTree>
    <p:extLst>
      <p:ext uri="{BB962C8B-B14F-4D97-AF65-F5344CB8AC3E}">
        <p14:creationId xmlns:p14="http://schemas.microsoft.com/office/powerpoint/2010/main" val="37651696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C240A-A6E7-0839-36B4-9BF47CD1910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A29EFF-E9AC-1284-A2D1-3CA06A5C07F4}"/>
              </a:ext>
            </a:extLst>
          </p:cNvPr>
          <p:cNvSpPr>
            <a:spLocks noGrp="1"/>
          </p:cNvSpPr>
          <p:nvPr>
            <p:ph type="title"/>
          </p:nvPr>
        </p:nvSpPr>
        <p:spPr/>
        <p:txBody>
          <a:bodyPr>
            <a:normAutofit/>
          </a:bodyPr>
          <a:lstStyle/>
          <a:p>
            <a:r>
              <a:rPr lang="en-GB" sz="4000" dirty="0"/>
              <a:t>What support is in place for Looked After or previously Looked After pupils with SEN?</a:t>
            </a:r>
          </a:p>
        </p:txBody>
      </p:sp>
      <p:sp>
        <p:nvSpPr>
          <p:cNvPr id="6" name="TextBox 5">
            <a:extLst>
              <a:ext uri="{FF2B5EF4-FFF2-40B4-BE49-F238E27FC236}">
                <a16:creationId xmlns:a16="http://schemas.microsoft.com/office/drawing/2014/main" id="{0B90EF15-7EB5-12BF-CA64-68856B13F150}"/>
              </a:ext>
            </a:extLst>
          </p:cNvPr>
          <p:cNvSpPr txBox="1"/>
          <p:nvPr/>
        </p:nvSpPr>
        <p:spPr>
          <a:xfrm>
            <a:off x="245806" y="1716489"/>
            <a:ext cx="11493910" cy="2960875"/>
          </a:xfrm>
          <a:prstGeom prst="rect">
            <a:avLst/>
          </a:prstGeom>
          <a:noFill/>
        </p:spPr>
        <p:txBody>
          <a:bodyPr wrap="square" rtlCol="0">
            <a:spAutoFit/>
          </a:bodyPr>
          <a:lstStyle/>
          <a:p>
            <a:pPr>
              <a:lnSpc>
                <a:spcPct val="150000"/>
              </a:lnSpc>
            </a:pPr>
            <a:r>
              <a:rPr lang="en-US" dirty="0" err="1"/>
              <a:t>Mrs</a:t>
            </a:r>
            <a:r>
              <a:rPr lang="en-US" dirty="0"/>
              <a:t> Carey is our Designated Teacher for pupils who are looked after. She will work with </a:t>
            </a:r>
            <a:r>
              <a:rPr lang="en-US" dirty="0" err="1"/>
              <a:t>Mrs</a:t>
            </a:r>
            <a:r>
              <a:rPr lang="en-US" dirty="0"/>
              <a:t> Wightman, our SENCO, to make sure that all teachers understand how a looked-after or previously looked-after pupil’s circumstances and their SEN might interact, and what the implications are for teaching and learning.</a:t>
            </a:r>
          </a:p>
          <a:p>
            <a:pPr>
              <a:lnSpc>
                <a:spcPct val="150000"/>
              </a:lnSpc>
            </a:pPr>
            <a:endParaRPr lang="en-US" dirty="0"/>
          </a:p>
          <a:p>
            <a:pPr>
              <a:lnSpc>
                <a:spcPct val="150000"/>
              </a:lnSpc>
            </a:pPr>
            <a:r>
              <a:rPr lang="en-US" dirty="0"/>
              <a:t>Children who are looked-after or previously looked-after will be supported much in the same way as any other child who has SEN. However, looked-after pupils will also have a personal education plan (PEP). We will make sure that the PEP and any SEN support plans or EHC plans are consistent and complement one another. </a:t>
            </a:r>
            <a:endParaRPr lang="en-GB" dirty="0"/>
          </a:p>
        </p:txBody>
      </p:sp>
      <p:sp>
        <p:nvSpPr>
          <p:cNvPr id="11" name="Rectangle: Rounded Corners 10">
            <a:hlinkClick r:id="rId2" action="ppaction://hlinksldjump"/>
            <a:extLst>
              <a:ext uri="{FF2B5EF4-FFF2-40B4-BE49-F238E27FC236}">
                <a16:creationId xmlns:a16="http://schemas.microsoft.com/office/drawing/2014/main" id="{5326116A-2AAC-6006-97BE-9D71D1D4D841}"/>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7" name="Picture 6" descr="A black background with white text&#10;&#10;AI-generated content may be incorrect.">
            <a:extLst>
              <a:ext uri="{FF2B5EF4-FFF2-40B4-BE49-F238E27FC236}">
                <a16:creationId xmlns:a16="http://schemas.microsoft.com/office/drawing/2014/main" id="{66590616-F30B-F483-4A27-B9A8021AEB9E}"/>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8" name="Picture 7">
            <a:extLst>
              <a:ext uri="{FF2B5EF4-FFF2-40B4-BE49-F238E27FC236}">
                <a16:creationId xmlns:a16="http://schemas.microsoft.com/office/drawing/2014/main" id="{067FCE92-42EC-76ED-9F2C-3BAAB4F15B19}"/>
              </a:ext>
            </a:extLst>
          </p:cNvPr>
          <p:cNvPicPr>
            <a:picLocks noChangeAspect="1"/>
          </p:cNvPicPr>
          <p:nvPr/>
        </p:nvPicPr>
        <p:blipFill>
          <a:blip r:embed="rId4"/>
          <a:stretch>
            <a:fillRect/>
          </a:stretch>
        </p:blipFill>
        <p:spPr>
          <a:xfrm>
            <a:off x="10215717" y="5020697"/>
            <a:ext cx="1595250" cy="1595250"/>
          </a:xfrm>
          <a:prstGeom prst="rect">
            <a:avLst/>
          </a:prstGeom>
        </p:spPr>
      </p:pic>
    </p:spTree>
    <p:extLst>
      <p:ext uri="{BB962C8B-B14F-4D97-AF65-F5344CB8AC3E}">
        <p14:creationId xmlns:p14="http://schemas.microsoft.com/office/powerpoint/2010/main" val="6418263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EBC74-2131-F284-6CC2-F7B9DBE7F0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A588D4-9AF9-114E-F323-A6E97A019D62}"/>
              </a:ext>
            </a:extLst>
          </p:cNvPr>
          <p:cNvSpPr>
            <a:spLocks noGrp="1"/>
          </p:cNvSpPr>
          <p:nvPr>
            <p:ph type="title"/>
          </p:nvPr>
        </p:nvSpPr>
        <p:spPr/>
        <p:txBody>
          <a:bodyPr>
            <a:normAutofit/>
          </a:bodyPr>
          <a:lstStyle/>
          <a:p>
            <a:r>
              <a:rPr lang="en-GB" sz="4000" dirty="0"/>
              <a:t>What should I do if I have a complaint about my child’s SEN support?</a:t>
            </a:r>
          </a:p>
        </p:txBody>
      </p:sp>
      <p:sp>
        <p:nvSpPr>
          <p:cNvPr id="6" name="TextBox 5">
            <a:extLst>
              <a:ext uri="{FF2B5EF4-FFF2-40B4-BE49-F238E27FC236}">
                <a16:creationId xmlns:a16="http://schemas.microsoft.com/office/drawing/2014/main" id="{631D7055-21E6-2B45-0C96-3BEE467B50D3}"/>
              </a:ext>
            </a:extLst>
          </p:cNvPr>
          <p:cNvSpPr txBox="1"/>
          <p:nvPr/>
        </p:nvSpPr>
        <p:spPr>
          <a:xfrm>
            <a:off x="838200" y="1690688"/>
            <a:ext cx="10697497" cy="3376374"/>
          </a:xfrm>
          <a:prstGeom prst="rect">
            <a:avLst/>
          </a:prstGeom>
          <a:noFill/>
        </p:spPr>
        <p:txBody>
          <a:bodyPr wrap="square" rtlCol="0">
            <a:spAutoFit/>
          </a:bodyPr>
          <a:lstStyle/>
          <a:p>
            <a:pPr>
              <a:lnSpc>
                <a:spcPct val="150000"/>
              </a:lnSpc>
            </a:pPr>
            <a:r>
              <a:rPr lang="en-GB" dirty="0"/>
              <a:t>You can find our complaints procedure on our website.</a:t>
            </a:r>
          </a:p>
          <a:p>
            <a:pPr>
              <a:lnSpc>
                <a:spcPct val="150000"/>
              </a:lnSpc>
            </a:pPr>
            <a:endParaRPr lang="en-GB" dirty="0"/>
          </a:p>
          <a:p>
            <a:pPr>
              <a:lnSpc>
                <a:spcPct val="150000"/>
              </a:lnSpc>
            </a:pPr>
            <a:r>
              <a:rPr lang="en-US" dirty="0"/>
              <a:t>Complaints about SEN provision in our school should be made to the class teacher in the first instance. They will then be referred to the school’s complaints policy. </a:t>
            </a:r>
          </a:p>
          <a:p>
            <a:pPr>
              <a:lnSpc>
                <a:spcPct val="150000"/>
              </a:lnSpc>
            </a:pPr>
            <a:endParaRPr lang="en-US" dirty="0"/>
          </a:p>
          <a:p>
            <a:pPr>
              <a:lnSpc>
                <a:spcPct val="150000"/>
              </a:lnSpc>
            </a:pPr>
            <a:r>
              <a:rPr lang="en-US" dirty="0"/>
              <a:t>If you are not satisfied with the initial response, you can escalate the complaint, using the process in the complaints procedure. </a:t>
            </a:r>
          </a:p>
          <a:p>
            <a:pPr>
              <a:lnSpc>
                <a:spcPct val="150000"/>
              </a:lnSpc>
            </a:pPr>
            <a:endParaRPr lang="en-GB" dirty="0">
              <a:solidFill>
                <a:srgbClr val="FF0000"/>
              </a:solidFill>
            </a:endParaRPr>
          </a:p>
        </p:txBody>
      </p:sp>
      <p:sp>
        <p:nvSpPr>
          <p:cNvPr id="10" name="Rectangle: Rounded Corners 9">
            <a:hlinkClick r:id="rId2" action="ppaction://hlinksldjump"/>
            <a:extLst>
              <a:ext uri="{FF2B5EF4-FFF2-40B4-BE49-F238E27FC236}">
                <a16:creationId xmlns:a16="http://schemas.microsoft.com/office/drawing/2014/main" id="{A98B5DD0-4B0D-A8C8-8EA2-84E202B784CE}"/>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7" name="Picture 6" descr="A black background with white text&#10;&#10;AI-generated content may be incorrect.">
            <a:extLst>
              <a:ext uri="{FF2B5EF4-FFF2-40B4-BE49-F238E27FC236}">
                <a16:creationId xmlns:a16="http://schemas.microsoft.com/office/drawing/2014/main" id="{88257475-4861-E838-636D-D57524B55D49}"/>
              </a:ext>
            </a:extLst>
          </p:cNvPr>
          <p:cNvPicPr>
            <a:picLocks noChangeAspect="1"/>
          </p:cNvPicPr>
          <p:nvPr/>
        </p:nvPicPr>
        <p:blipFill>
          <a:blip r:embed="rId3">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8" name="Picture 7">
            <a:extLst>
              <a:ext uri="{FF2B5EF4-FFF2-40B4-BE49-F238E27FC236}">
                <a16:creationId xmlns:a16="http://schemas.microsoft.com/office/drawing/2014/main" id="{F8D24927-5FAE-BE89-F12D-5EC02F8EAC1B}"/>
              </a:ext>
            </a:extLst>
          </p:cNvPr>
          <p:cNvPicPr>
            <a:picLocks noChangeAspect="1"/>
          </p:cNvPicPr>
          <p:nvPr/>
        </p:nvPicPr>
        <p:blipFill>
          <a:blip r:embed="rId4"/>
          <a:stretch>
            <a:fillRect/>
          </a:stretch>
        </p:blipFill>
        <p:spPr>
          <a:xfrm>
            <a:off x="10232815" y="5062090"/>
            <a:ext cx="1330535" cy="1330535"/>
          </a:xfrm>
          <a:prstGeom prst="rect">
            <a:avLst/>
          </a:prstGeom>
        </p:spPr>
      </p:pic>
    </p:spTree>
    <p:extLst>
      <p:ext uri="{BB962C8B-B14F-4D97-AF65-F5344CB8AC3E}">
        <p14:creationId xmlns:p14="http://schemas.microsoft.com/office/powerpoint/2010/main" val="39973603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04F1D0-DC0C-BE36-E5D5-4E35C278D8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088B5E-1A1E-9100-63C1-4EF4FEA72997}"/>
              </a:ext>
            </a:extLst>
          </p:cNvPr>
          <p:cNvSpPr>
            <a:spLocks noGrp="1"/>
          </p:cNvSpPr>
          <p:nvPr>
            <p:ph type="title"/>
          </p:nvPr>
        </p:nvSpPr>
        <p:spPr/>
        <p:txBody>
          <a:bodyPr>
            <a:normAutofit/>
          </a:bodyPr>
          <a:lstStyle/>
          <a:p>
            <a:r>
              <a:rPr lang="en-GB" sz="4000" dirty="0"/>
              <a:t>What support is available for me and my family?</a:t>
            </a:r>
          </a:p>
        </p:txBody>
      </p:sp>
      <p:sp>
        <p:nvSpPr>
          <p:cNvPr id="6" name="TextBox 5">
            <a:extLst>
              <a:ext uri="{FF2B5EF4-FFF2-40B4-BE49-F238E27FC236}">
                <a16:creationId xmlns:a16="http://schemas.microsoft.com/office/drawing/2014/main" id="{4BB4FD68-16F6-E2C9-85F9-DFB64E9AC38C}"/>
              </a:ext>
            </a:extLst>
          </p:cNvPr>
          <p:cNvSpPr txBox="1"/>
          <p:nvPr/>
        </p:nvSpPr>
        <p:spPr>
          <a:xfrm>
            <a:off x="838200" y="1396449"/>
            <a:ext cx="10697497" cy="883383"/>
          </a:xfrm>
          <a:prstGeom prst="rect">
            <a:avLst/>
          </a:prstGeom>
          <a:noFill/>
        </p:spPr>
        <p:txBody>
          <a:bodyPr wrap="square" rtlCol="0">
            <a:spAutoFit/>
          </a:bodyPr>
          <a:lstStyle/>
          <a:p>
            <a:pPr>
              <a:lnSpc>
                <a:spcPct val="150000"/>
              </a:lnSpc>
            </a:pPr>
            <a:r>
              <a:rPr lang="en-GB" dirty="0"/>
              <a:t>We regularly share information about support that is available in our newsletter, so please keep an eye out for these.</a:t>
            </a:r>
          </a:p>
        </p:txBody>
      </p:sp>
      <p:sp>
        <p:nvSpPr>
          <p:cNvPr id="10" name="TextBox 9">
            <a:extLst>
              <a:ext uri="{FF2B5EF4-FFF2-40B4-BE49-F238E27FC236}">
                <a16:creationId xmlns:a16="http://schemas.microsoft.com/office/drawing/2014/main" id="{895D3591-B1D2-1523-0F38-14065DCB3AB5}"/>
              </a:ext>
            </a:extLst>
          </p:cNvPr>
          <p:cNvSpPr txBox="1"/>
          <p:nvPr/>
        </p:nvSpPr>
        <p:spPr>
          <a:xfrm>
            <a:off x="922020" y="2422329"/>
            <a:ext cx="10697497" cy="1714380"/>
          </a:xfrm>
          <a:prstGeom prst="rect">
            <a:avLst/>
          </a:prstGeom>
          <a:noFill/>
        </p:spPr>
        <p:txBody>
          <a:bodyPr wrap="square" rtlCol="0">
            <a:spAutoFit/>
          </a:bodyPr>
          <a:lstStyle/>
          <a:p>
            <a:pPr>
              <a:lnSpc>
                <a:spcPct val="150000"/>
              </a:lnSpc>
            </a:pPr>
            <a:r>
              <a:rPr lang="en-US" dirty="0"/>
              <a:t>If you have questions about SEN, or are struggling to cope, please get in touch to let us know. We want to support you, your child and your family.</a:t>
            </a:r>
          </a:p>
          <a:p>
            <a:pPr>
              <a:lnSpc>
                <a:spcPct val="150000"/>
              </a:lnSpc>
            </a:pPr>
            <a:r>
              <a:rPr lang="en-US" dirty="0"/>
              <a:t>To see what support is available to you locally, have a look at Coventry Local Authority’s </a:t>
            </a:r>
            <a:r>
              <a:rPr lang="en-US" dirty="0">
                <a:hlinkClick r:id="rId2"/>
              </a:rPr>
              <a:t>local offer</a:t>
            </a:r>
            <a:r>
              <a:rPr lang="en-US" dirty="0"/>
              <a:t>. If you live in Warwickshire, the Warwickshire Local Authority local offer can be found </a:t>
            </a:r>
            <a:r>
              <a:rPr lang="en-US" dirty="0">
                <a:hlinkClick r:id="rId3"/>
              </a:rPr>
              <a:t>here</a:t>
            </a:r>
            <a:r>
              <a:rPr lang="en-US" dirty="0"/>
              <a:t>.</a:t>
            </a:r>
          </a:p>
        </p:txBody>
      </p:sp>
      <p:sp>
        <p:nvSpPr>
          <p:cNvPr id="11" name="TextBox 10">
            <a:extLst>
              <a:ext uri="{FF2B5EF4-FFF2-40B4-BE49-F238E27FC236}">
                <a16:creationId xmlns:a16="http://schemas.microsoft.com/office/drawing/2014/main" id="{88530AFB-4A89-0D23-65F2-2C374A086586}"/>
              </a:ext>
            </a:extLst>
          </p:cNvPr>
          <p:cNvSpPr txBox="1"/>
          <p:nvPr/>
        </p:nvSpPr>
        <p:spPr>
          <a:xfrm>
            <a:off x="922020" y="4381602"/>
            <a:ext cx="10697497" cy="1714380"/>
          </a:xfrm>
          <a:prstGeom prst="rect">
            <a:avLst/>
          </a:prstGeom>
          <a:noFill/>
        </p:spPr>
        <p:txBody>
          <a:bodyPr wrap="square" rtlCol="0">
            <a:spAutoFit/>
          </a:bodyPr>
          <a:lstStyle/>
          <a:p>
            <a:pPr>
              <a:lnSpc>
                <a:spcPct val="150000"/>
              </a:lnSpc>
            </a:pPr>
            <a:r>
              <a:rPr lang="en-US" dirty="0"/>
              <a:t>Our local special educational needs and disabilities information, advice and support (SENDIAS) services are:</a:t>
            </a:r>
          </a:p>
          <a:p>
            <a:pPr marL="285750" indent="-285750">
              <a:lnSpc>
                <a:spcPct val="150000"/>
              </a:lnSpc>
              <a:buFont typeface="Arial" panose="020B0604020202020204" pitchFamily="34" charset="0"/>
              <a:buChar char="•"/>
            </a:pPr>
            <a:r>
              <a:rPr lang="en-US" dirty="0">
                <a:hlinkClick r:id="rId4"/>
              </a:rPr>
              <a:t>Coventry SENDIAS</a:t>
            </a:r>
            <a:endParaRPr lang="en-US" dirty="0"/>
          </a:p>
          <a:p>
            <a:pPr marL="285750" indent="-285750">
              <a:lnSpc>
                <a:spcPct val="150000"/>
              </a:lnSpc>
              <a:buFont typeface="Arial" panose="020B0604020202020204" pitchFamily="34" charset="0"/>
              <a:buChar char="•"/>
            </a:pPr>
            <a:r>
              <a:rPr lang="en-GB" dirty="0">
                <a:hlinkClick r:id="rId5"/>
              </a:rPr>
              <a:t>Warwickshire SENDIAS</a:t>
            </a:r>
            <a:endParaRPr lang="en-GB" dirty="0"/>
          </a:p>
        </p:txBody>
      </p:sp>
      <p:sp>
        <p:nvSpPr>
          <p:cNvPr id="12" name="Rectangle: Rounded Corners 11">
            <a:hlinkClick r:id="rId6" action="ppaction://hlinksldjump"/>
            <a:extLst>
              <a:ext uri="{FF2B5EF4-FFF2-40B4-BE49-F238E27FC236}">
                <a16:creationId xmlns:a16="http://schemas.microsoft.com/office/drawing/2014/main" id="{499B9E94-67D1-5F18-66CC-C2D713452DA6}"/>
              </a:ext>
            </a:extLst>
          </p:cNvPr>
          <p:cNvSpPr/>
          <p:nvPr/>
        </p:nvSpPr>
        <p:spPr>
          <a:xfrm>
            <a:off x="628650" y="6252210"/>
            <a:ext cx="1314450" cy="402663"/>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rPr>
              <a:t>Back to contents page</a:t>
            </a:r>
          </a:p>
        </p:txBody>
      </p:sp>
      <p:pic>
        <p:nvPicPr>
          <p:cNvPr id="7" name="Picture 6" descr="A black background with white text&#10;&#10;AI-generated content may be incorrect.">
            <a:extLst>
              <a:ext uri="{FF2B5EF4-FFF2-40B4-BE49-F238E27FC236}">
                <a16:creationId xmlns:a16="http://schemas.microsoft.com/office/drawing/2014/main" id="{40B16357-960B-3F17-DE1E-0CF16C4BB579}"/>
              </a:ext>
            </a:extLst>
          </p:cNvPr>
          <p:cNvPicPr>
            <a:picLocks noChangeAspect="1"/>
          </p:cNvPicPr>
          <p:nvPr/>
        </p:nvPicPr>
        <p:blipFill>
          <a:blip r:embed="rId7">
            <a:extLst>
              <a:ext uri="{28A0092B-C50C-407E-A947-70E740481C1C}">
                <a14:useLocalDpi xmlns:a14="http://schemas.microsoft.com/office/drawing/2010/main" val="0"/>
              </a:ext>
            </a:extLst>
          </a:blip>
          <a:srcRect r="72741"/>
          <a:stretch>
            <a:fillRect/>
          </a:stretch>
        </p:blipFill>
        <p:spPr>
          <a:xfrm>
            <a:off x="143839" y="153220"/>
            <a:ext cx="315445" cy="498060"/>
          </a:xfrm>
          <a:prstGeom prst="rect">
            <a:avLst/>
          </a:prstGeom>
        </p:spPr>
      </p:pic>
      <p:pic>
        <p:nvPicPr>
          <p:cNvPr id="8" name="Picture 7">
            <a:extLst>
              <a:ext uri="{FF2B5EF4-FFF2-40B4-BE49-F238E27FC236}">
                <a16:creationId xmlns:a16="http://schemas.microsoft.com/office/drawing/2014/main" id="{4E477375-9995-6708-B4BC-A084B0BB66F4}"/>
              </a:ext>
            </a:extLst>
          </p:cNvPr>
          <p:cNvPicPr>
            <a:picLocks noChangeAspect="1"/>
          </p:cNvPicPr>
          <p:nvPr/>
        </p:nvPicPr>
        <p:blipFill>
          <a:blip r:embed="rId8"/>
          <a:stretch>
            <a:fillRect/>
          </a:stretch>
        </p:blipFill>
        <p:spPr>
          <a:xfrm>
            <a:off x="10480431" y="5285411"/>
            <a:ext cx="1330535" cy="1330535"/>
          </a:xfrm>
          <a:prstGeom prst="rect">
            <a:avLst/>
          </a:prstGeom>
        </p:spPr>
      </p:pic>
    </p:spTree>
    <p:extLst>
      <p:ext uri="{BB962C8B-B14F-4D97-AF65-F5344CB8AC3E}">
        <p14:creationId xmlns:p14="http://schemas.microsoft.com/office/powerpoint/2010/main" val="1546666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11b43256-0d67-4dd1-a176-57c41da9fcc3">
      <Terms xmlns="http://schemas.microsoft.com/office/infopath/2007/PartnerControls"/>
    </lcf76f155ced4ddcb4097134ff3c332f>
    <TaxCatchAll xmlns="0d736ee9-42c2-4a62-8f60-94c4645c249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7489BF85EA76E4184F1C7F36ECB65D8" ma:contentTypeVersion="11" ma:contentTypeDescription="Create a new document." ma:contentTypeScope="" ma:versionID="fc6ef9bb27fe091214a54d266892b65c">
  <xsd:schema xmlns:xsd="http://www.w3.org/2001/XMLSchema" xmlns:xs="http://www.w3.org/2001/XMLSchema" xmlns:p="http://schemas.microsoft.com/office/2006/metadata/properties" xmlns:ns2="11b43256-0d67-4dd1-a176-57c41da9fcc3" xmlns:ns3="0d736ee9-42c2-4a62-8f60-94c4645c2492" targetNamespace="http://schemas.microsoft.com/office/2006/metadata/properties" ma:root="true" ma:fieldsID="4d5f149c9916dab30d1f2d6973529d02" ns2:_="" ns3:_="">
    <xsd:import namespace="11b43256-0d67-4dd1-a176-57c41da9fcc3"/>
    <xsd:import namespace="0d736ee9-42c2-4a62-8f60-94c4645c249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1b43256-0d67-4dd1-a176-57c41da9fc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a6eebefc-da06-4060-b0ee-af1a38e99296"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d736ee9-42c2-4a62-8f60-94c4645c2492"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70d47d5a-e820-4eaa-8ff8-1474867772d3}" ma:internalName="TaxCatchAll" ma:showField="CatchAllData" ma:web="0d736ee9-42c2-4a62-8f60-94c4645c249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F47924D-5AFC-4B0C-B705-80773C665D4A}">
  <ds:schemaRefs>
    <ds:schemaRef ds:uri="http://schemas.microsoft.com/sharepoint/v3/contenttype/forms"/>
  </ds:schemaRefs>
</ds:datastoreItem>
</file>

<file path=customXml/itemProps2.xml><?xml version="1.0" encoding="utf-8"?>
<ds:datastoreItem xmlns:ds="http://schemas.openxmlformats.org/officeDocument/2006/customXml" ds:itemID="{844E7E7F-5D1A-44C7-A518-EA49DCC55136}">
  <ds:schemaRefs>
    <ds:schemaRef ds:uri="http://schemas.microsoft.com/office/2006/metadata/properties"/>
    <ds:schemaRef ds:uri="http://schemas.microsoft.com/office/infopath/2007/PartnerControls"/>
    <ds:schemaRef ds:uri="11b43256-0d67-4dd1-a176-57c41da9fcc3"/>
    <ds:schemaRef ds:uri="0d736ee9-42c2-4a62-8f60-94c4645c2492"/>
  </ds:schemaRefs>
</ds:datastoreItem>
</file>

<file path=customXml/itemProps3.xml><?xml version="1.0" encoding="utf-8"?>
<ds:datastoreItem xmlns:ds="http://schemas.openxmlformats.org/officeDocument/2006/customXml" ds:itemID="{391F493C-D8C8-402C-8D61-FA70DC1FF9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1b43256-0d67-4dd1-a176-57c41da9fcc3"/>
    <ds:schemaRef ds:uri="0d736ee9-42c2-4a62-8f60-94c4645c249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103</TotalTime>
  <Words>3377</Words>
  <Application>Microsoft Office PowerPoint</Application>
  <PresentationFormat>Widescreen</PresentationFormat>
  <Paragraphs>206</Paragraphs>
  <Slides>27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Aptos</vt:lpstr>
      <vt:lpstr>Aptos Display</vt:lpstr>
      <vt:lpstr>Arial</vt:lpstr>
      <vt:lpstr>Office Theme</vt:lpstr>
      <vt:lpstr> SEND Information Report (25-26)</vt:lpstr>
      <vt:lpstr>Contents</vt:lpstr>
      <vt:lpstr>SEND Information Report - introduction</vt:lpstr>
      <vt:lpstr>What types of SEN does the school provide for?</vt:lpstr>
      <vt:lpstr>Which staff will support my child and what training have they had?</vt:lpstr>
      <vt:lpstr>PowerPoint Presentation</vt:lpstr>
      <vt:lpstr>What should I do if I think my child has SEN?</vt:lpstr>
      <vt:lpstr>How will the school know if my child needs SEN support?</vt:lpstr>
      <vt:lpstr>PowerPoint Presentation</vt:lpstr>
      <vt:lpstr>How will the school measure my child’s progress?</vt:lpstr>
      <vt:lpstr>How will I be involved in decisions made about my child’s education?</vt:lpstr>
      <vt:lpstr>How will my child be involved in decisions made about their education?</vt:lpstr>
      <vt:lpstr>How will the school adapt its teaching for my child?</vt:lpstr>
      <vt:lpstr>PowerPoint Presentation</vt:lpstr>
      <vt:lpstr>PowerPoint Presentation</vt:lpstr>
      <vt:lpstr>How will the school evaluate whether the support in place is helping my child?</vt:lpstr>
      <vt:lpstr>How will the school resources be secured for my child?</vt:lpstr>
      <vt:lpstr>How will the school make sure my child is included in activities alongside pupils who don’t have SEN?</vt:lpstr>
      <vt:lpstr>How does the school make sure the admission process is fair for pupils with SEN or a disability?</vt:lpstr>
      <vt:lpstr>PowerPoint Presentation</vt:lpstr>
      <vt:lpstr>How does the school support pupils with disabilities?</vt:lpstr>
      <vt:lpstr>How will the school support my child’s mental health and emotional and social development?</vt:lpstr>
      <vt:lpstr>What support will be in place for my child as they transition between classes or settings or in preparing for adulthood?</vt:lpstr>
      <vt:lpstr>PowerPoint Presentation</vt:lpstr>
      <vt:lpstr>What support is in place for Looked After or previously Looked After pupils with SEN?</vt:lpstr>
      <vt:lpstr>What should I do if I have a complaint about my child’s SEN support?</vt:lpstr>
      <vt:lpstr>What support is available for me and my family?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Sarah Collins (MAC Inclusion Lead)</dc:creator>
  <cp:lastModifiedBy>Vivien McDonald (STA)</cp:lastModifiedBy>
  <cp:revision>3</cp:revision>
  <dcterms:created xsi:type="dcterms:W3CDTF">2026-05-06T15:44:48Z</dcterms:created>
  <dcterms:modified xsi:type="dcterms:W3CDTF">2026-06-04T19:56:09Z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0x01010097489BF85EA76E4184F1C7F36ECB65D8</vt:lpwstr>
  </property>
  <property fmtid="{D5CDD505-2E9C-101B-9397-08002B2CF9AE}" pid="3" name="MediaServiceImageTags">
    <vt:lpwstr/>
  </property>
</Properties>
</file>